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355" r:id="rId2"/>
    <p:sldId id="356" r:id="rId3"/>
    <p:sldId id="380" r:id="rId4"/>
    <p:sldId id="381" r:id="rId5"/>
    <p:sldId id="382" r:id="rId6"/>
    <p:sldId id="387" r:id="rId7"/>
    <p:sldId id="395" r:id="rId8"/>
    <p:sldId id="385" r:id="rId9"/>
    <p:sldId id="394" r:id="rId10"/>
    <p:sldId id="400" r:id="rId11"/>
    <p:sldId id="397" r:id="rId12"/>
    <p:sldId id="399" r:id="rId13"/>
    <p:sldId id="393" r:id="rId14"/>
    <p:sldId id="398" r:id="rId15"/>
    <p:sldId id="391" r:id="rId16"/>
    <p:sldId id="401" r:id="rId17"/>
    <p:sldId id="388" r:id="rId18"/>
    <p:sldId id="396" r:id="rId19"/>
    <p:sldId id="392" r:id="rId20"/>
    <p:sldId id="390" r:id="rId21"/>
    <p:sldId id="389" r:id="rId22"/>
    <p:sldId id="386" r:id="rId23"/>
    <p:sldId id="384" r:id="rId24"/>
    <p:sldId id="383" r:id="rId25"/>
    <p:sldId id="358" r:id="rId26"/>
  </p:sldIdLst>
  <p:sldSz cx="12192000" cy="6858000"/>
  <p:notesSz cx="6858000" cy="9144000"/>
  <p:defaultText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ple 2" initials="" lastIdx="1" clrIdx="0"/>
  <p:cmAuthor id="1" name="Divyanshu Chopra" initials="DC" lastIdx="1" clrIdx="1">
    <p:extLst>
      <p:ext uri="{19B8F6BF-5375-455C-9EA6-DF929625EA0E}">
        <p15:presenceInfo xmlns:p15="http://schemas.microsoft.com/office/powerpoint/2012/main" userId="8bda2b618e863411" providerId="Windows Live"/>
      </p:ext>
    </p:extLst>
  </p:cmAuthor>
  <p:cmAuthor id="2" name="Tarun Pawriya" initials="TP" lastIdx="1" clrIdx="2">
    <p:extLst>
      <p:ext uri="{19B8F6BF-5375-455C-9EA6-DF929625EA0E}">
        <p15:presenceInfo xmlns:p15="http://schemas.microsoft.com/office/powerpoint/2012/main" userId="e3a79a1ca53b379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9"/>
    <a:srgbClr val="003683"/>
    <a:srgbClr val="EF3E40"/>
    <a:srgbClr val="003F88"/>
    <a:srgbClr val="F03534"/>
    <a:srgbClr val="4478AB"/>
    <a:srgbClr val="ED3D3D"/>
    <a:srgbClr val="EE3F3E"/>
    <a:srgbClr val="FDCA02"/>
    <a:srgbClr val="003B8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snapToObjects="1">
      <p:cViewPr varScale="1">
        <p:scale>
          <a:sx n="82" d="100"/>
          <a:sy n="82" d="100"/>
        </p:scale>
        <p:origin x="710" y="58"/>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9" d="100"/>
          <a:sy n="59" d="100"/>
        </p:scale>
        <p:origin x="174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2-08T23:45:23.133" idx="1">
    <p:pos x="10" y="10"/>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2-02T05:24:37.216" idx="1">
    <p:pos x="10" y="10"/>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8833F3-6894-4446-9DD7-7BF5273401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EF6AF53-87C6-44D6-8DF0-82D50DF3A3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AC3275-9D44-403D-A9EB-A3A69884D368}" type="datetimeFigureOut">
              <a:rPr lang="en-US" smtClean="0"/>
              <a:pPr/>
              <a:t>12/9/2021</a:t>
            </a:fld>
            <a:endParaRPr lang="en-US"/>
          </a:p>
        </p:txBody>
      </p:sp>
      <p:sp>
        <p:nvSpPr>
          <p:cNvPr id="4" name="Footer Placeholder 3">
            <a:extLst>
              <a:ext uri="{FF2B5EF4-FFF2-40B4-BE49-F238E27FC236}">
                <a16:creationId xmlns:a16="http://schemas.microsoft.com/office/drawing/2014/main" id="{4A2EFB75-7C7E-4071-8E1E-D75D344B1E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1A295B7-2BD5-4BB8-9CAC-58DBCA39BE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83D9E9-DEB7-4D51-A02F-CCFF7D723D36}" type="slidenum">
              <a:rPr lang="en-US" smtClean="0"/>
              <a:pPr/>
              <a:t>‹#›</a:t>
            </a:fld>
            <a:endParaRPr lang="en-US"/>
          </a:p>
        </p:txBody>
      </p:sp>
    </p:spTree>
    <p:extLst>
      <p:ext uri="{BB962C8B-B14F-4D97-AF65-F5344CB8AC3E}">
        <p14:creationId xmlns:p14="http://schemas.microsoft.com/office/powerpoint/2010/main" val="23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C79F9-0E80-4B59-BFBF-922194FB6FE7}" type="datetimeFigureOut">
              <a:rPr lang="en-US" smtClean="0"/>
              <a:pPr/>
              <a:t>12/9/2021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5012C-24FD-4033-9E4F-17EFABF705B6}" type="slidenum">
              <a:rPr lang="en-US" smtClean="0"/>
              <a:pPr/>
              <a:t>‹#›</a:t>
            </a:fld>
            <a:endParaRPr lang="en-US"/>
          </a:p>
        </p:txBody>
      </p:sp>
    </p:spTree>
    <p:extLst>
      <p:ext uri="{BB962C8B-B14F-4D97-AF65-F5344CB8AC3E}">
        <p14:creationId xmlns:p14="http://schemas.microsoft.com/office/powerpoint/2010/main" val="37099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65080AC-C60D-4695-B305-1501005DDE0E}"/>
              </a:ext>
            </a:extLst>
          </p:cNvPr>
          <p:cNvSpPr>
            <a:spLocks noGrp="1"/>
          </p:cNvSpPr>
          <p:nvPr>
            <p:ph type="dt" sz="half" idx="10"/>
          </p:nvPr>
        </p:nvSpPr>
        <p:spPr/>
        <p:txBody>
          <a:bodyPr/>
          <a:lstStyle/>
          <a:p>
            <a:fld id="{AD5D2152-08A9-004F-BE32-52A9C6BDFCAD}" type="datetimeFigureOut">
              <a:rPr lang="en-US" smtClean="0"/>
              <a:pPr/>
              <a:t>12/9/2021</a:t>
            </a:fld>
            <a:endParaRPr lang="en-US"/>
          </a:p>
        </p:txBody>
      </p:sp>
      <p:sp>
        <p:nvSpPr>
          <p:cNvPr id="4" name="Footer Placeholder 3">
            <a:extLst>
              <a:ext uri="{FF2B5EF4-FFF2-40B4-BE49-F238E27FC236}">
                <a16:creationId xmlns:a16="http://schemas.microsoft.com/office/drawing/2014/main" id="{79CD6079-B8BA-462C-B4F8-F879949CFE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0D9AAD-96F2-4C0C-A3CC-8F868506BFFC}"/>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163709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12/9/2021</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
        <p:nvSpPr>
          <p:cNvPr id="6" name="Title 1">
            <a:extLst>
              <a:ext uri="{FF2B5EF4-FFF2-40B4-BE49-F238E27FC236}">
                <a16:creationId xmlns:a16="http://schemas.microsoft.com/office/drawing/2014/main" id="{BF342DD3-94F2-431A-BF2E-A4BEC5CD7878}"/>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extLst>
      <p:ext uri="{BB962C8B-B14F-4D97-AF65-F5344CB8AC3E}">
        <p14:creationId xmlns:p14="http://schemas.microsoft.com/office/powerpoint/2010/main" val="2387852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pPr/>
              <a:t>12/9/2021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023CF-B329-E444-9BAC-9F50F1C2498A}" type="slidenum">
              <a:rPr lang="en-US" smtClean="0"/>
              <a:pPr/>
              <a:t>‹#›</a:t>
            </a:fld>
            <a:endParaRPr lang="en-US"/>
          </a:p>
        </p:txBody>
      </p:sp>
      <p:sp>
        <p:nvSpPr>
          <p:cNvPr id="5" name="Title Placeholder 1">
            <a:extLst>
              <a:ext uri="{FF2B5EF4-FFF2-40B4-BE49-F238E27FC236}">
                <a16:creationId xmlns:a16="http://schemas.microsoft.com/office/drawing/2014/main" id="{7E9BCB5A-9765-46B3-8024-522FDFBD4395}"/>
              </a:ext>
            </a:extLst>
          </p:cNvPr>
          <p:cNvSpPr>
            <a:spLocks noGrp="1"/>
          </p:cNvSpPr>
          <p:nvPr>
            <p:ph type="title"/>
          </p:nvPr>
        </p:nvSpPr>
        <p:spPr>
          <a:xfrm>
            <a:off x="762000" y="4270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ABC7395B-BA29-4C79-BEEB-EE53CCFC2685}"/>
              </a:ext>
            </a:extLst>
          </p:cNvPr>
          <p:cNvSpPr>
            <a:spLocks noGrp="1"/>
          </p:cNvSpPr>
          <p:nvPr>
            <p:ph idx="1" hasCustomPrompt="1"/>
          </p:nvPr>
        </p:nvSpPr>
        <p:spPr>
          <a:xfrm>
            <a:off x="762000" y="1752601"/>
            <a:ext cx="10972800" cy="4525963"/>
          </a:xfrm>
          <a:prstGeom prst="rect">
            <a:avLst/>
          </a:prstGeom>
        </p:spPr>
        <p:txBody>
          <a:bodyPr vert="horz" lIns="91438" tIns="45719" rIns="91438" bIns="45719" rtlCol="0">
            <a:normAutofit/>
          </a:bodyPr>
          <a:lstStyle>
            <a:lvl1pPr>
              <a:defRPr/>
            </a:lvl1pPr>
          </a:lstStyle>
          <a:p>
            <a:pPr lvl="0"/>
            <a:r>
              <a:rPr lang="en-US" dirty="0"/>
              <a:t>Text</a:t>
            </a:r>
          </a:p>
        </p:txBody>
      </p:sp>
      <p:sp>
        <p:nvSpPr>
          <p:cNvPr id="8" name="Slide Number Placeholder 5">
            <a:extLst>
              <a:ext uri="{FF2B5EF4-FFF2-40B4-BE49-F238E27FC236}">
                <a16:creationId xmlns:a16="http://schemas.microsoft.com/office/drawing/2014/main" id="{6A950C3E-4668-4901-9878-0DF46FD8E602}"/>
              </a:ext>
            </a:extLst>
          </p:cNvPr>
          <p:cNvSpPr txBox="1">
            <a:spLocks/>
          </p:cNvSpPr>
          <p:nvPr userDrawn="1"/>
        </p:nvSpPr>
        <p:spPr>
          <a:xfrm>
            <a:off x="8890000" y="6508752"/>
            <a:ext cx="2844800" cy="365125"/>
          </a:xfrm>
          <a:prstGeom prst="rect">
            <a:avLst/>
          </a:prstGeom>
        </p:spPr>
        <p:txBody>
          <a:bodyPr vert="horz" lIns="91438" tIns="45719" rIns="91438" bIns="45719" rtlCol="0" anchor="ctr"/>
          <a:lstStyle>
            <a:defPPr>
              <a:defRPr lang="en-US"/>
            </a:defPPr>
            <a:lvl1pPr marL="0" algn="r" defTabSz="457189" rtl="0" eaLnBrk="1" latinLnBrk="0" hangingPunct="1">
              <a:defRPr sz="1200" kern="1200">
                <a:solidFill>
                  <a:schemeClr val="tx1">
                    <a:tint val="75000"/>
                  </a:schemeClr>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a:lstStyle>
          <a:p>
            <a:fld id="{EB1023CF-B329-E444-9BAC-9F50F1C2498A}" type="slidenum">
              <a:rPr lang="en-US" smtClean="0"/>
              <a:pPr/>
              <a:t>‹#›</a:t>
            </a:fld>
            <a:endParaRPr lang="en-US"/>
          </a:p>
        </p:txBody>
      </p:sp>
    </p:spTree>
    <p:extLst>
      <p:ext uri="{BB962C8B-B14F-4D97-AF65-F5344CB8AC3E}">
        <p14:creationId xmlns:p14="http://schemas.microsoft.com/office/powerpoint/2010/main" val="3529919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8D82-6440-427D-B2A3-40E4C2EDFA73}"/>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SEPARATOR</a:t>
            </a:r>
          </a:p>
        </p:txBody>
      </p:sp>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12/9/2021</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073720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5D2152-08A9-004F-BE32-52A9C6BDFCAD}" type="datetimeFigureOut">
              <a:rPr lang="en-US" smtClean="0"/>
              <a:pPr/>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12811830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AD5D2152-08A9-004F-BE32-52A9C6BDFCAD}" type="datetimeFigureOut">
              <a:rPr lang="en-US" smtClean="0"/>
              <a:pPr/>
              <a:t>12/9/2021</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EB1023CF-B329-E444-9BAC-9F50F1C2498A}" type="slidenum">
              <a:rPr lang="en-US" smtClean="0"/>
              <a:pPr/>
              <a:t>‹#›</a:t>
            </a:fld>
            <a:endParaRPr lang="en-US"/>
          </a:p>
        </p:txBody>
      </p:sp>
    </p:spTree>
    <p:extLst>
      <p:ext uri="{BB962C8B-B14F-4D97-AF65-F5344CB8AC3E}">
        <p14:creationId xmlns:p14="http://schemas.microsoft.com/office/powerpoint/2010/main" val="78771406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5" r:id="rId3"/>
    <p:sldLayoutId id="2147483663" r:id="rId4"/>
    <p:sldLayoutId id="2147483650" r:id="rId5"/>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comments" Target="../comments/comment2.xml"/><Relationship Id="rId5" Type="http://schemas.openxmlformats.org/officeDocument/2006/relationships/image" Target="../media/image24.jpe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hyperlink" Target="http://hptdc.in/index.php/cuisines/" TargetMode="External"/><Relationship Id="rId3" Type="http://schemas.openxmlformats.org/officeDocument/2006/relationships/hyperlink" Target="https://forms.gle/zG8vtxnswmLnxniTA" TargetMode="External"/><Relationship Id="rId7" Type="http://schemas.openxmlformats.org/officeDocument/2006/relationships/hyperlink" Target="https://docs.google.com/forms/d/e/1FAIpQLScbD2gU6n8M_M7G25QIySyIcXJ2CQR1h0Mv46HeyVkKA792Mw/viewform?usp=sf_link" TargetMode="External"/><Relationship Id="rId2" Type="http://schemas.openxmlformats.org/officeDocument/2006/relationships/hyperlink" Target="https://haryanatourism.gov.in/cuisine-of-haryana#:~:text=Some%20of%20the%20famous%20dishes,Methi%20Gajjar" TargetMode="External"/><Relationship Id="rId1" Type="http://schemas.openxmlformats.org/officeDocument/2006/relationships/slideLayout" Target="../slideLayouts/slideLayout3.xml"/><Relationship Id="rId6" Type="http://schemas.openxmlformats.org/officeDocument/2006/relationships/hyperlink" Target="https://www.india.com/lifestyle/top-10-foods-in-madhya-pradesh-every-foodie-must-try-1999275/" TargetMode="External"/><Relationship Id="rId5" Type="http://schemas.openxmlformats.org/officeDocument/2006/relationships/hyperlink" Target="https://docs.google.com/forms/d/e/1FAIpQLSd9e2lAZ60TK6C2I8rriewwlG-pLjLx-o8yGrNt_lHdeLqSag/viewform" TargetMode="External"/><Relationship Id="rId10" Type="http://schemas.openxmlformats.org/officeDocument/2006/relationships/hyperlink" Target="http://www.youtube.com/" TargetMode="External"/><Relationship Id="rId4" Type="http://schemas.openxmlformats.org/officeDocument/2006/relationships/hyperlink" Target="https://www.holidify.com/pages/food-of-bihar-1643.html" TargetMode="External"/><Relationship Id="rId9" Type="http://schemas.openxmlformats.org/officeDocument/2006/relationships/hyperlink" Target="https://docs.google.com/forms/d/1Zff6hKa6YGFBre4lcVRMPHC0ZTTZM7LKhqkKp-v7MJk/edit#respons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953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D9B26A-01C8-4416-8BB1-A9169EF2C31C}"/>
              </a:ext>
            </a:extLst>
          </p:cNvPr>
          <p:cNvSpPr>
            <a:spLocks noGrp="1"/>
          </p:cNvSpPr>
          <p:nvPr>
            <p:ph idx="1"/>
          </p:nvPr>
        </p:nvSpPr>
        <p:spPr>
          <a:xfrm>
            <a:off x="379445" y="1166018"/>
            <a:ext cx="10972800" cy="4525963"/>
          </a:xfrm>
        </p:spPr>
        <p:txBody>
          <a:bodyPr>
            <a:normAutofit fontScale="62500" lnSpcReduction="20000"/>
          </a:bodyPr>
          <a:lstStyle/>
          <a:p>
            <a:pPr marL="0" indent="0">
              <a:buNone/>
            </a:pPr>
            <a:r>
              <a:rPr lang="en-US" dirty="0"/>
              <a:t>Linear Regression Code Algorithm</a:t>
            </a:r>
          </a:p>
          <a:p>
            <a:pPr marL="514350" indent="-514350">
              <a:buAutoNum type="arabicPeriod"/>
            </a:pPr>
            <a:r>
              <a:rPr lang="en-US" dirty="0"/>
              <a:t>START</a:t>
            </a:r>
          </a:p>
          <a:p>
            <a:pPr marL="514350" indent="-514350">
              <a:buAutoNum type="arabicPeriod"/>
            </a:pPr>
            <a:r>
              <a:rPr lang="en-US" dirty="0"/>
              <a:t>Load &amp; Import Apache Commons Math Library for Simple Linear Regression.</a:t>
            </a:r>
          </a:p>
          <a:p>
            <a:pPr marL="514350" indent="-514350">
              <a:buAutoNum type="arabicPeriod"/>
            </a:pPr>
            <a:r>
              <a:rPr lang="en-US" dirty="0"/>
              <a:t>Add the data collected using various </a:t>
            </a:r>
            <a:r>
              <a:rPr lang="en-US" dirty="0" err="1"/>
              <a:t>youtube</a:t>
            </a:r>
            <a:r>
              <a:rPr lang="en-US" dirty="0"/>
              <a:t> videos and google survey to JAVA program for  Haryana, Himachal Pradesh, Madhya Pradesh, Bihar. </a:t>
            </a:r>
          </a:p>
          <a:p>
            <a:pPr marL="514350" indent="-514350">
              <a:buAutoNum type="arabicPeriod"/>
            </a:pPr>
            <a:r>
              <a:rPr lang="en-US" dirty="0"/>
              <a:t>Create a mathematical model using various Methods.</a:t>
            </a:r>
          </a:p>
          <a:p>
            <a:pPr marL="0" indent="0">
              <a:buNone/>
            </a:pPr>
            <a:r>
              <a:rPr lang="en-US" dirty="0">
                <a:sym typeface="Wingdings" panose="05000000000000000000" pitchFamily="2" charset="2"/>
              </a:rPr>
              <a:t>  </a:t>
            </a:r>
            <a:r>
              <a:rPr lang="en-US" dirty="0" err="1"/>
              <a:t>addData</a:t>
            </a:r>
            <a:r>
              <a:rPr lang="en-US" dirty="0"/>
              <a:t>()Adds the observations represented by the elements in data.</a:t>
            </a:r>
          </a:p>
          <a:p>
            <a:pPr>
              <a:buFont typeface="Wingdings" panose="05000000000000000000" pitchFamily="2" charset="2"/>
              <a:buChar char="à"/>
            </a:pPr>
            <a:r>
              <a:rPr lang="en-US" dirty="0" err="1"/>
              <a:t>getIntercept</a:t>
            </a:r>
            <a:r>
              <a:rPr lang="en-US" dirty="0"/>
              <a:t>()Returns the intercept of the estimated regression line.</a:t>
            </a:r>
          </a:p>
          <a:p>
            <a:pPr>
              <a:buFont typeface="Wingdings" panose="05000000000000000000" pitchFamily="2" charset="2"/>
              <a:buChar char="à"/>
            </a:pPr>
            <a:r>
              <a:rPr lang="en-US" dirty="0" err="1"/>
              <a:t>getN</a:t>
            </a:r>
            <a:r>
              <a:rPr lang="en-US" dirty="0"/>
              <a:t>()Returns the number of observations that have been added to the model.</a:t>
            </a:r>
          </a:p>
          <a:p>
            <a:pPr>
              <a:buFont typeface="Wingdings" panose="05000000000000000000" pitchFamily="2" charset="2"/>
              <a:buChar char="à"/>
            </a:pPr>
            <a:r>
              <a:rPr lang="en-US" dirty="0" err="1"/>
              <a:t>getSlopeConfidenceInterval</a:t>
            </a:r>
            <a:r>
              <a:rPr lang="en-US" dirty="0"/>
              <a:t>()Returns the half-width of a 95% confidence interval for the slope estimate.</a:t>
            </a:r>
          </a:p>
          <a:p>
            <a:pPr>
              <a:buFont typeface="Wingdings" panose="05000000000000000000" pitchFamily="2" charset="2"/>
              <a:buChar char="à"/>
            </a:pPr>
            <a:r>
              <a:rPr lang="en-US" dirty="0" err="1"/>
              <a:t>getRSquare</a:t>
            </a:r>
            <a:r>
              <a:rPr lang="en-US" dirty="0"/>
              <a:t>()Returns the coefficient of determination, usually denoted r-squared.</a:t>
            </a:r>
          </a:p>
          <a:p>
            <a:pPr marL="0" indent="0">
              <a:buNone/>
            </a:pPr>
            <a:r>
              <a:rPr lang="en-US" dirty="0"/>
              <a:t>5. Print Model</a:t>
            </a:r>
          </a:p>
          <a:p>
            <a:pPr marL="0" indent="0">
              <a:buNone/>
            </a:pPr>
            <a:r>
              <a:rPr lang="en-US" dirty="0"/>
              <a:t>6. END</a:t>
            </a:r>
            <a:endParaRPr lang="en-IN" dirty="0"/>
          </a:p>
        </p:txBody>
      </p:sp>
      <p:sp>
        <p:nvSpPr>
          <p:cNvPr id="4" name="TextBox 3">
            <a:extLst>
              <a:ext uri="{FF2B5EF4-FFF2-40B4-BE49-F238E27FC236}">
                <a16:creationId xmlns:a16="http://schemas.microsoft.com/office/drawing/2014/main" id="{BC17811E-47BD-4403-BAC8-5BEF5882B894}"/>
              </a:ext>
            </a:extLst>
          </p:cNvPr>
          <p:cNvSpPr txBox="1"/>
          <p:nvPr/>
        </p:nvSpPr>
        <p:spPr>
          <a:xfrm>
            <a:off x="4842589" y="152735"/>
            <a:ext cx="3657598" cy="769441"/>
          </a:xfrm>
          <a:prstGeom prst="rect">
            <a:avLst/>
          </a:prstGeom>
          <a:noFill/>
        </p:spPr>
        <p:txBody>
          <a:bodyPr wrap="square" rtlCol="0">
            <a:spAutoFit/>
          </a:bodyPr>
          <a:lstStyle/>
          <a:p>
            <a:r>
              <a:rPr lang="en-US" sz="4400" b="1" u="sng" dirty="0">
                <a:latin typeface="Times New Roman" panose="02020603050405020304" pitchFamily="18" charset="0"/>
                <a:cs typeface="Times New Roman" panose="02020603050405020304" pitchFamily="18" charset="0"/>
              </a:rPr>
              <a:t>Algorithm</a:t>
            </a:r>
            <a:endParaRPr lang="en-IN" sz="4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6088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3DE803D-D8CF-49CA-A729-08A14220B793}"/>
              </a:ext>
            </a:extLst>
          </p:cNvPr>
          <p:cNvSpPr>
            <a:spLocks noGrp="1" noChangeArrowheads="1"/>
          </p:cNvSpPr>
          <p:nvPr>
            <p:ph idx="1"/>
          </p:nvPr>
        </p:nvSpPr>
        <p:spPr bwMode="auto">
          <a:xfrm>
            <a:off x="228600" y="257265"/>
            <a:ext cx="11734800" cy="632480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CC7832"/>
                </a:solidFill>
                <a:effectLst/>
                <a:latin typeface="JetBrains Mono"/>
              </a:rPr>
              <a:t>import </a:t>
            </a:r>
            <a:r>
              <a:rPr kumimoji="0" lang="en-US" altLang="en-US" sz="900" b="0" i="0" u="none" strike="noStrike" cap="none" normalizeH="0" baseline="0">
                <a:ln>
                  <a:noFill/>
                </a:ln>
                <a:solidFill>
                  <a:srgbClr val="A9B7C6"/>
                </a:solidFill>
                <a:effectLst/>
                <a:latin typeface="JetBrains Mono"/>
              </a:rPr>
              <a:t>org.apache.commons.math3.stat.regression.SimpleRegression</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import </a:t>
            </a:r>
            <a:r>
              <a:rPr kumimoji="0" lang="en-US" altLang="en-US" sz="900" b="0" i="0" u="none" strike="noStrike" cap="none" normalizeH="0" baseline="0">
                <a:ln>
                  <a:noFill/>
                </a:ln>
                <a:solidFill>
                  <a:srgbClr val="A9B7C6"/>
                </a:solidFill>
                <a:effectLst/>
                <a:latin typeface="JetBrains Mono"/>
              </a:rPr>
              <a:t>java.text.NumberFormat</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public class </a:t>
            </a:r>
            <a:r>
              <a:rPr kumimoji="0" lang="en-US" altLang="en-US" sz="900" b="0" i="0" u="none" strike="noStrike" cap="none" normalizeH="0" baseline="0">
                <a:ln>
                  <a:noFill/>
                </a:ln>
                <a:solidFill>
                  <a:srgbClr val="A9B7C6"/>
                </a:solidFill>
                <a:effectLst/>
                <a:latin typeface="JetBrains Mono"/>
              </a:rPr>
              <a:t>LinearRegressionCuisine</a:t>
            </a:r>
            <a:br>
              <a:rPr kumimoji="0" lang="en-US" altLang="en-US" sz="900" b="0" i="0" u="none" strike="noStrike" cap="none" normalizeH="0" baseline="0">
                <a:ln>
                  <a:noFill/>
                </a:ln>
                <a:solidFill>
                  <a:srgbClr val="A9B7C6"/>
                </a:solidFill>
                <a:effectLst/>
                <a:latin typeface="JetBrains Mono"/>
              </a:rPr>
            </a:br>
            <a:r>
              <a:rPr kumimoji="0" lang="en-US" altLang="en-US" sz="900" b="0" i="0" u="none" strike="noStrike" cap="none" normalizeH="0" baseline="0">
                <a:ln>
                  <a:noFill/>
                </a:ln>
                <a:solidFill>
                  <a:srgbClr val="A9B7C6"/>
                </a:solidFill>
                <a:effectLst/>
                <a:latin typeface="JetBrains Mono"/>
              </a:rPr>
              <a:t>{</a:t>
            </a:r>
            <a:br>
              <a:rPr kumimoji="0" lang="en-US" altLang="en-US" sz="900" b="0" i="0" u="none" strike="noStrike" cap="none" normalizeH="0" baseline="0">
                <a:ln>
                  <a:noFill/>
                </a:ln>
                <a:solidFill>
                  <a:srgbClr val="A9B7C6"/>
                </a:solidFill>
                <a:effectLst/>
                <a:latin typeface="JetBrains Mono"/>
              </a:rPr>
            </a:br>
            <a:r>
              <a:rPr kumimoji="0" lang="en-US" altLang="en-US" sz="900" b="0" i="0" u="none" strike="noStrike" cap="none" normalizeH="0" baseline="0">
                <a:ln>
                  <a:noFill/>
                </a:ln>
                <a:solidFill>
                  <a:srgbClr val="A9B7C6"/>
                </a:solidFill>
                <a:effectLst/>
                <a:latin typeface="JetBrains Mono"/>
              </a:rPr>
              <a:t>    </a:t>
            </a:r>
            <a:r>
              <a:rPr kumimoji="0" lang="en-US" altLang="en-US" sz="900" b="0" i="0" u="none" strike="noStrike" cap="none" normalizeH="0" baseline="0">
                <a:ln>
                  <a:noFill/>
                </a:ln>
                <a:solidFill>
                  <a:srgbClr val="CC7832"/>
                </a:solidFill>
                <a:effectLst/>
                <a:latin typeface="JetBrains Mono"/>
              </a:rPr>
              <a:t>public static void </a:t>
            </a:r>
            <a:r>
              <a:rPr kumimoji="0" lang="en-US" altLang="en-US" sz="900" b="0" i="0" u="none" strike="noStrike" cap="none" normalizeH="0" baseline="0">
                <a:ln>
                  <a:noFill/>
                </a:ln>
                <a:solidFill>
                  <a:srgbClr val="FFC66D"/>
                </a:solidFill>
                <a:effectLst/>
                <a:latin typeface="JetBrains Mono"/>
              </a:rPr>
              <a:t>main</a:t>
            </a:r>
            <a:r>
              <a:rPr kumimoji="0" lang="en-US" altLang="en-US" sz="900" b="0" i="0" u="none" strike="noStrike" cap="none" normalizeH="0" baseline="0">
                <a:ln>
                  <a:noFill/>
                </a:ln>
                <a:solidFill>
                  <a:srgbClr val="A9B7C6"/>
                </a:solidFill>
                <a:effectLst/>
                <a:latin typeface="JetBrains Mono"/>
              </a:rPr>
              <a:t>(String[] args) </a:t>
            </a:r>
            <a:r>
              <a:rPr kumimoji="0" lang="en-US" altLang="en-US" sz="900" b="0" i="0" u="none" strike="noStrike" cap="none" normalizeH="0" baseline="0">
                <a:ln>
                  <a:noFill/>
                </a:ln>
                <a:solidFill>
                  <a:srgbClr val="CC7832"/>
                </a:solidFill>
                <a:effectLst/>
                <a:latin typeface="JetBrains Mono"/>
              </a:rPr>
              <a:t>throws </a:t>
            </a:r>
            <a:r>
              <a:rPr kumimoji="0" lang="en-US" altLang="en-US" sz="900" b="0" i="0" u="none" strike="noStrike" cap="none" normalizeH="0" baseline="0">
                <a:ln>
                  <a:noFill/>
                </a:ln>
                <a:solidFill>
                  <a:srgbClr val="A9B7C6"/>
                </a:solidFill>
                <a:effectLst/>
                <a:latin typeface="JetBrains Mono"/>
              </a:rPr>
              <a:t>Exception</a:t>
            </a:r>
            <a:br>
              <a:rPr kumimoji="0" lang="en-US" altLang="en-US" sz="900" b="0" i="0" u="none" strike="noStrike" cap="none" normalizeH="0" baseline="0">
                <a:ln>
                  <a:noFill/>
                </a:ln>
                <a:solidFill>
                  <a:srgbClr val="A9B7C6"/>
                </a:solidFill>
                <a:effectLst/>
                <a:latin typeface="JetBrains Mono"/>
              </a:rPr>
            </a:br>
            <a:r>
              <a:rPr kumimoji="0" lang="en-US" altLang="en-US" sz="900" b="0" i="0" u="none" strike="noStrike" cap="none" normalizeH="0" baseline="0">
                <a:ln>
                  <a:noFill/>
                </a:ln>
                <a:solidFill>
                  <a:srgbClr val="A9B7C6"/>
                </a:solidFill>
                <a:effectLst/>
                <a:latin typeface="JetBrains Mono"/>
              </a:rPr>
              <a:t>    {</a:t>
            </a:r>
            <a:br>
              <a:rPr kumimoji="0" lang="en-US" altLang="en-US" sz="900" b="0" i="0" u="none" strike="noStrike" cap="none" normalizeH="0" baseline="0">
                <a:ln>
                  <a:noFill/>
                </a:ln>
                <a:solidFill>
                  <a:srgbClr val="A9B7C6"/>
                </a:solidFill>
                <a:effectLst/>
                <a:latin typeface="JetBrains Mono"/>
              </a:rPr>
            </a:br>
            <a:r>
              <a:rPr kumimoji="0" lang="en-US" altLang="en-US" sz="900" b="0" i="0" u="none" strike="noStrike" cap="none" normalizeH="0" baseline="0">
                <a:ln>
                  <a:noFill/>
                </a:ln>
                <a:solidFill>
                  <a:srgbClr val="A9B7C6"/>
                </a:solidFill>
                <a:effectLst/>
                <a:latin typeface="JetBrains Mono"/>
              </a:rPr>
              <a:t>        SimpleRegression HP = </a:t>
            </a:r>
            <a:r>
              <a:rPr kumimoji="0" lang="en-US" altLang="en-US" sz="900" b="0" i="0" u="none" strike="noStrike" cap="none" normalizeH="0" baseline="0">
                <a:ln>
                  <a:noFill/>
                </a:ln>
                <a:solidFill>
                  <a:srgbClr val="CC7832"/>
                </a:solidFill>
                <a:effectLst/>
                <a:latin typeface="JetBrains Mono"/>
              </a:rPr>
              <a:t>new </a:t>
            </a:r>
            <a:r>
              <a:rPr kumimoji="0" lang="en-US" altLang="en-US" sz="900" b="0" i="0" u="none" strike="noStrike" cap="none" normalizeH="0" baseline="0">
                <a:ln>
                  <a:noFill/>
                </a:ln>
                <a:solidFill>
                  <a:srgbClr val="A9B7C6"/>
                </a:solidFill>
                <a:effectLst/>
                <a:latin typeface="JetBrains Mono"/>
              </a:rPr>
              <a:t>SimpleRegression()</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System.</a:t>
            </a:r>
            <a:r>
              <a:rPr kumimoji="0" lang="en-US" altLang="en-US" sz="900" b="0" i="1" u="none" strike="noStrike" cap="none" normalizeH="0" baseline="0">
                <a:ln>
                  <a:noFill/>
                </a:ln>
                <a:solidFill>
                  <a:srgbClr val="9876AA"/>
                </a:solidFill>
                <a:effectLst/>
                <a:latin typeface="JetBrains Mono"/>
              </a:rPr>
              <a:t>out</a:t>
            </a:r>
            <a:r>
              <a:rPr kumimoji="0" lang="en-US" altLang="en-US" sz="900" b="0" i="0" u="none" strike="noStrike" cap="none" normalizeH="0" baseline="0">
                <a:ln>
                  <a:noFill/>
                </a:ln>
                <a:solidFill>
                  <a:srgbClr val="A9B7C6"/>
                </a:solidFill>
                <a:effectLst/>
                <a:latin typeface="JetBrains Mono"/>
              </a:rPr>
              <a:t>.println(</a:t>
            </a:r>
            <a:r>
              <a:rPr kumimoji="0" lang="en-US" altLang="en-US" sz="900" b="0" i="0" u="none" strike="noStrike" cap="none" normalizeH="0" baseline="0">
                <a:ln>
                  <a:noFill/>
                </a:ln>
                <a:solidFill>
                  <a:srgbClr val="6A8759"/>
                </a:solidFill>
                <a:effectLst/>
                <a:latin typeface="JetBrains Mono"/>
              </a:rPr>
              <a:t>"##### (Himachal Pradesh) Model - 1 : X = No. Of People Interested &amp; Y = View Count ##### "</a:t>
            </a:r>
            <a:r>
              <a:rPr kumimoji="0" lang="en-US" altLang="en-US" sz="900" b="0" i="0" u="none" strike="noStrike" cap="none" normalizeH="0" baseline="0">
                <a:ln>
                  <a:noFill/>
                </a:ln>
                <a:solidFill>
                  <a:srgbClr val="A9B7C6"/>
                </a:solidFill>
                <a:effectLst/>
                <a:latin typeface="JetBrains Mono"/>
              </a:rPr>
              <a:t>)</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HP.addData( </a:t>
            </a:r>
            <a:r>
              <a:rPr kumimoji="0" lang="en-US" altLang="en-US" sz="900" b="0" i="0" u="none" strike="noStrike" cap="none" normalizeH="0" baseline="0">
                <a:ln>
                  <a:noFill/>
                </a:ln>
                <a:solidFill>
                  <a:srgbClr val="6897BB"/>
                </a:solidFill>
                <a:effectLst/>
                <a:latin typeface="JetBrains Mono"/>
              </a:rPr>
              <a:t>39</a:t>
            </a: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6897BB"/>
                </a:solidFill>
                <a:effectLst/>
                <a:latin typeface="JetBrains Mono"/>
              </a:rPr>
              <a:t>4699 </a:t>
            </a:r>
            <a:r>
              <a:rPr kumimoji="0" lang="en-US" altLang="en-US" sz="900" b="0" i="0" u="none" strike="noStrike" cap="none" normalizeH="0" baseline="0">
                <a:ln>
                  <a:noFill/>
                </a:ln>
                <a:solidFill>
                  <a:srgbClr val="A9B7C6"/>
                </a:solidFill>
                <a:effectLst/>
                <a:latin typeface="JetBrains Mono"/>
              </a:rPr>
              <a:t>)</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HP.addData( </a:t>
            </a:r>
            <a:r>
              <a:rPr kumimoji="0" lang="en-US" altLang="en-US" sz="900" b="0" i="0" u="none" strike="noStrike" cap="none" normalizeH="0" baseline="0">
                <a:ln>
                  <a:noFill/>
                </a:ln>
                <a:solidFill>
                  <a:srgbClr val="6897BB"/>
                </a:solidFill>
                <a:effectLst/>
                <a:latin typeface="JetBrains Mono"/>
              </a:rPr>
              <a:t>25</a:t>
            </a: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6897BB"/>
                </a:solidFill>
                <a:effectLst/>
                <a:latin typeface="JetBrains Mono"/>
              </a:rPr>
              <a:t>29500 </a:t>
            </a:r>
            <a:r>
              <a:rPr kumimoji="0" lang="en-US" altLang="en-US" sz="900" b="0" i="0" u="none" strike="noStrike" cap="none" normalizeH="0" baseline="0">
                <a:ln>
                  <a:noFill/>
                </a:ln>
                <a:solidFill>
                  <a:srgbClr val="A9B7C6"/>
                </a:solidFill>
                <a:effectLst/>
                <a:latin typeface="JetBrains Mono"/>
              </a:rPr>
              <a:t>)</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HP.addData( </a:t>
            </a:r>
            <a:r>
              <a:rPr kumimoji="0" lang="en-US" altLang="en-US" sz="900" b="0" i="0" u="none" strike="noStrike" cap="none" normalizeH="0" baseline="0">
                <a:ln>
                  <a:noFill/>
                </a:ln>
                <a:solidFill>
                  <a:srgbClr val="6897BB"/>
                </a:solidFill>
                <a:effectLst/>
                <a:latin typeface="JetBrains Mono"/>
              </a:rPr>
              <a:t>65</a:t>
            </a: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6897BB"/>
                </a:solidFill>
                <a:effectLst/>
                <a:latin typeface="JetBrains Mono"/>
              </a:rPr>
              <a:t>5113503</a:t>
            </a:r>
            <a:r>
              <a:rPr kumimoji="0" lang="en-US" altLang="en-US" sz="900" b="0" i="0" u="none" strike="noStrike" cap="none" normalizeH="0" baseline="0">
                <a:ln>
                  <a:noFill/>
                </a:ln>
                <a:solidFill>
                  <a:srgbClr val="A9B7C6"/>
                </a:solidFill>
                <a:effectLst/>
                <a:latin typeface="JetBrains Mono"/>
              </a:rPr>
              <a:t>)</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HP.addData( </a:t>
            </a:r>
            <a:r>
              <a:rPr kumimoji="0" lang="en-US" altLang="en-US" sz="900" b="0" i="0" u="none" strike="noStrike" cap="none" normalizeH="0" baseline="0">
                <a:ln>
                  <a:noFill/>
                </a:ln>
                <a:solidFill>
                  <a:srgbClr val="6897BB"/>
                </a:solidFill>
                <a:effectLst/>
                <a:latin typeface="JetBrains Mono"/>
              </a:rPr>
              <a:t>15</a:t>
            </a: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6897BB"/>
                </a:solidFill>
                <a:effectLst/>
                <a:latin typeface="JetBrains Mono"/>
              </a:rPr>
              <a:t>6557</a:t>
            </a:r>
            <a:r>
              <a:rPr kumimoji="0" lang="en-US" altLang="en-US" sz="900" b="0" i="0" u="none" strike="noStrike" cap="none" normalizeH="0" baseline="0">
                <a:ln>
                  <a:noFill/>
                </a:ln>
                <a:solidFill>
                  <a:srgbClr val="A9B7C6"/>
                </a:solidFill>
                <a:effectLst/>
                <a:latin typeface="JetBrains Mono"/>
              </a:rPr>
              <a:t>)</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HP.addData( </a:t>
            </a:r>
            <a:r>
              <a:rPr kumimoji="0" lang="en-US" altLang="en-US" sz="900" b="0" i="0" u="none" strike="noStrike" cap="none" normalizeH="0" baseline="0">
                <a:ln>
                  <a:noFill/>
                </a:ln>
                <a:solidFill>
                  <a:srgbClr val="6897BB"/>
                </a:solidFill>
                <a:effectLst/>
                <a:latin typeface="JetBrains Mono"/>
              </a:rPr>
              <a:t>13</a:t>
            </a: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6897BB"/>
                </a:solidFill>
                <a:effectLst/>
                <a:latin typeface="JetBrains Mono"/>
              </a:rPr>
              <a:t>14663</a:t>
            </a:r>
            <a:r>
              <a:rPr kumimoji="0" lang="en-US" altLang="en-US" sz="900" b="0" i="0" u="none" strike="noStrike" cap="none" normalizeH="0" baseline="0">
                <a:ln>
                  <a:noFill/>
                </a:ln>
                <a:solidFill>
                  <a:srgbClr val="A9B7C6"/>
                </a:solidFill>
                <a:effectLst/>
                <a:latin typeface="JetBrains Mono"/>
              </a:rPr>
              <a:t>)</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HP.addData( </a:t>
            </a:r>
            <a:r>
              <a:rPr kumimoji="0" lang="en-US" altLang="en-US" sz="900" b="0" i="0" u="none" strike="noStrike" cap="none" normalizeH="0" baseline="0">
                <a:ln>
                  <a:noFill/>
                </a:ln>
                <a:solidFill>
                  <a:srgbClr val="6897BB"/>
                </a:solidFill>
                <a:effectLst/>
                <a:latin typeface="JetBrains Mono"/>
              </a:rPr>
              <a:t>43</a:t>
            </a: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6897BB"/>
                </a:solidFill>
                <a:effectLst/>
                <a:latin typeface="JetBrains Mono"/>
              </a:rPr>
              <a:t>3224</a:t>
            </a:r>
            <a:r>
              <a:rPr kumimoji="0" lang="en-US" altLang="en-US" sz="900" b="0" i="0" u="none" strike="noStrike" cap="none" normalizeH="0" baseline="0">
                <a:ln>
                  <a:noFill/>
                </a:ln>
                <a:solidFill>
                  <a:srgbClr val="A9B7C6"/>
                </a:solidFill>
                <a:effectLst/>
                <a:latin typeface="JetBrains Mono"/>
              </a:rPr>
              <a:t>)</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HP.addData( </a:t>
            </a:r>
            <a:r>
              <a:rPr kumimoji="0" lang="en-US" altLang="en-US" sz="900" b="0" i="0" u="none" strike="noStrike" cap="none" normalizeH="0" baseline="0">
                <a:ln>
                  <a:noFill/>
                </a:ln>
                <a:solidFill>
                  <a:srgbClr val="6897BB"/>
                </a:solidFill>
                <a:effectLst/>
                <a:latin typeface="JetBrains Mono"/>
              </a:rPr>
              <a:t>25</a:t>
            </a: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6897BB"/>
                </a:solidFill>
                <a:effectLst/>
                <a:latin typeface="JetBrains Mono"/>
              </a:rPr>
              <a:t>2758337</a:t>
            </a:r>
            <a:r>
              <a:rPr kumimoji="0" lang="en-US" altLang="en-US" sz="900" b="0" i="0" u="none" strike="noStrike" cap="none" normalizeH="0" baseline="0">
                <a:ln>
                  <a:noFill/>
                </a:ln>
                <a:solidFill>
                  <a:srgbClr val="A9B7C6"/>
                </a:solidFill>
                <a:effectLst/>
                <a:latin typeface="JetBrains Mono"/>
              </a:rPr>
              <a:t>)</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HP.addData( </a:t>
            </a:r>
            <a:r>
              <a:rPr kumimoji="0" lang="en-US" altLang="en-US" sz="900" b="0" i="0" u="none" strike="noStrike" cap="none" normalizeH="0" baseline="0">
                <a:ln>
                  <a:noFill/>
                </a:ln>
                <a:solidFill>
                  <a:srgbClr val="6897BB"/>
                </a:solidFill>
                <a:effectLst/>
                <a:latin typeface="JetBrains Mono"/>
              </a:rPr>
              <a:t>53</a:t>
            </a: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6897BB"/>
                </a:solidFill>
                <a:effectLst/>
                <a:latin typeface="JetBrains Mono"/>
              </a:rPr>
              <a:t>592337</a:t>
            </a:r>
            <a:r>
              <a:rPr kumimoji="0" lang="en-US" altLang="en-US" sz="900" b="0" i="0" u="none" strike="noStrike" cap="none" normalizeH="0" baseline="0">
                <a:ln>
                  <a:noFill/>
                </a:ln>
                <a:solidFill>
                  <a:srgbClr val="A9B7C6"/>
                </a:solidFill>
                <a:effectLst/>
                <a:latin typeface="JetBrains Mono"/>
              </a:rPr>
              <a:t>)</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HP.addData( </a:t>
            </a:r>
            <a:r>
              <a:rPr kumimoji="0" lang="en-US" altLang="en-US" sz="900" b="0" i="0" u="none" strike="noStrike" cap="none" normalizeH="0" baseline="0">
                <a:ln>
                  <a:noFill/>
                </a:ln>
                <a:solidFill>
                  <a:srgbClr val="6897BB"/>
                </a:solidFill>
                <a:effectLst/>
                <a:latin typeface="JetBrains Mono"/>
              </a:rPr>
              <a:t>74</a:t>
            </a: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6897BB"/>
                </a:solidFill>
                <a:effectLst/>
                <a:latin typeface="JetBrains Mono"/>
              </a:rPr>
              <a:t>14577407</a:t>
            </a:r>
            <a:r>
              <a:rPr kumimoji="0" lang="en-US" altLang="en-US" sz="900" b="0" i="0" u="none" strike="noStrike" cap="none" normalizeH="0" baseline="0">
                <a:ln>
                  <a:noFill/>
                </a:ln>
                <a:solidFill>
                  <a:srgbClr val="A9B7C6"/>
                </a:solidFill>
                <a:effectLst/>
                <a:latin typeface="JetBrains Mono"/>
              </a:rPr>
              <a:t>)</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HP.addData( </a:t>
            </a:r>
            <a:r>
              <a:rPr kumimoji="0" lang="en-US" altLang="en-US" sz="900" b="0" i="0" u="none" strike="noStrike" cap="none" normalizeH="0" baseline="0">
                <a:ln>
                  <a:noFill/>
                </a:ln>
                <a:solidFill>
                  <a:srgbClr val="6897BB"/>
                </a:solidFill>
                <a:effectLst/>
                <a:latin typeface="JetBrains Mono"/>
              </a:rPr>
              <a:t>14</a:t>
            </a: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6897BB"/>
                </a:solidFill>
                <a:effectLst/>
                <a:latin typeface="JetBrains Mono"/>
              </a:rPr>
              <a:t>1998</a:t>
            </a:r>
            <a:r>
              <a:rPr kumimoji="0" lang="en-US" altLang="en-US" sz="900" b="0" i="0" u="none" strike="noStrike" cap="none" normalizeH="0" baseline="0">
                <a:ln>
                  <a:noFill/>
                </a:ln>
                <a:solidFill>
                  <a:srgbClr val="A9B7C6"/>
                </a:solidFill>
                <a:effectLst/>
                <a:latin typeface="JetBrains Mono"/>
              </a:rPr>
              <a:t>)</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NumberFormat format = NumberFormat.</a:t>
            </a:r>
            <a:r>
              <a:rPr kumimoji="0" lang="en-US" altLang="en-US" sz="900" b="0" i="1" u="none" strike="noStrike" cap="none" normalizeH="0" baseline="0">
                <a:ln>
                  <a:noFill/>
                </a:ln>
                <a:solidFill>
                  <a:srgbClr val="A9B7C6"/>
                </a:solidFill>
                <a:effectLst/>
                <a:latin typeface="JetBrains Mono"/>
              </a:rPr>
              <a:t>getInstance</a:t>
            </a:r>
            <a:r>
              <a:rPr kumimoji="0" lang="en-US" altLang="en-US" sz="900" b="0" i="0" u="none" strike="noStrike" cap="none" normalizeH="0" baseline="0">
                <a:ln>
                  <a:noFill/>
                </a:ln>
                <a:solidFill>
                  <a:srgbClr val="A9B7C6"/>
                </a:solidFill>
                <a:effectLst/>
                <a:latin typeface="JetBrains Mono"/>
              </a:rPr>
              <a:t>()</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System.</a:t>
            </a:r>
            <a:r>
              <a:rPr kumimoji="0" lang="en-US" altLang="en-US" sz="900" b="0" i="1" u="none" strike="noStrike" cap="none" normalizeH="0" baseline="0">
                <a:ln>
                  <a:noFill/>
                </a:ln>
                <a:solidFill>
                  <a:srgbClr val="9876AA"/>
                </a:solidFill>
                <a:effectLst/>
                <a:latin typeface="JetBrains Mono"/>
              </a:rPr>
              <a:t>out</a:t>
            </a:r>
            <a:r>
              <a:rPr kumimoji="0" lang="en-US" altLang="en-US" sz="900" b="0" i="0" u="none" strike="noStrike" cap="none" normalizeH="0" baseline="0">
                <a:ln>
                  <a:noFill/>
                </a:ln>
                <a:solidFill>
                  <a:srgbClr val="A9B7C6"/>
                </a:solidFill>
                <a:effectLst/>
                <a:latin typeface="JetBrains Mono"/>
              </a:rPr>
              <a:t>.println( </a:t>
            </a:r>
            <a:r>
              <a:rPr kumimoji="0" lang="en-US" altLang="en-US" sz="900" b="0" i="0" u="none" strike="noStrike" cap="none" normalizeH="0" baseline="0">
                <a:ln>
                  <a:noFill/>
                </a:ln>
                <a:solidFill>
                  <a:srgbClr val="6A8759"/>
                </a:solidFill>
                <a:effectLst/>
                <a:latin typeface="JetBrains Mono"/>
              </a:rPr>
              <a:t>"### INTERCEPT : " </a:t>
            </a:r>
            <a:r>
              <a:rPr kumimoji="0" lang="en-US" altLang="en-US" sz="900" b="0" i="0" u="none" strike="noStrike" cap="none" normalizeH="0" baseline="0">
                <a:ln>
                  <a:noFill/>
                </a:ln>
                <a:solidFill>
                  <a:srgbClr val="A9B7C6"/>
                </a:solidFill>
                <a:effectLst/>
                <a:latin typeface="JetBrains Mono"/>
              </a:rPr>
              <a:t>+ format.format(HP.getIntercept()))</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System.</a:t>
            </a:r>
            <a:r>
              <a:rPr kumimoji="0" lang="en-US" altLang="en-US" sz="900" b="0" i="1" u="none" strike="noStrike" cap="none" normalizeH="0" baseline="0">
                <a:ln>
                  <a:noFill/>
                </a:ln>
                <a:solidFill>
                  <a:srgbClr val="9876AA"/>
                </a:solidFill>
                <a:effectLst/>
                <a:latin typeface="JetBrains Mono"/>
              </a:rPr>
              <a:t>out</a:t>
            </a:r>
            <a:r>
              <a:rPr kumimoji="0" lang="en-US" altLang="en-US" sz="900" b="0" i="0" u="none" strike="noStrike" cap="none" normalizeH="0" baseline="0">
                <a:ln>
                  <a:noFill/>
                </a:ln>
                <a:solidFill>
                  <a:srgbClr val="A9B7C6"/>
                </a:solidFill>
                <a:effectLst/>
                <a:latin typeface="JetBrains Mono"/>
              </a:rPr>
              <a:t>.println( </a:t>
            </a:r>
            <a:r>
              <a:rPr kumimoji="0" lang="en-US" altLang="en-US" sz="900" b="0" i="0" u="none" strike="noStrike" cap="none" normalizeH="0" baseline="0">
                <a:ln>
                  <a:noFill/>
                </a:ln>
                <a:solidFill>
                  <a:srgbClr val="6A8759"/>
                </a:solidFill>
                <a:effectLst/>
                <a:latin typeface="JetBrains Mono"/>
              </a:rPr>
              <a:t>"### N: " </a:t>
            </a:r>
            <a:r>
              <a:rPr kumimoji="0" lang="en-US" altLang="en-US" sz="900" b="0" i="0" u="none" strike="noStrike" cap="none" normalizeH="0" baseline="0">
                <a:ln>
                  <a:noFill/>
                </a:ln>
                <a:solidFill>
                  <a:srgbClr val="A9B7C6"/>
                </a:solidFill>
                <a:effectLst/>
                <a:latin typeface="JetBrains Mono"/>
              </a:rPr>
              <a:t>+ HP.getN())</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System.</a:t>
            </a:r>
            <a:r>
              <a:rPr kumimoji="0" lang="en-US" altLang="en-US" sz="900" b="0" i="1" u="none" strike="noStrike" cap="none" normalizeH="0" baseline="0">
                <a:ln>
                  <a:noFill/>
                </a:ln>
                <a:solidFill>
                  <a:srgbClr val="9876AA"/>
                </a:solidFill>
                <a:effectLst/>
                <a:latin typeface="JetBrains Mono"/>
              </a:rPr>
              <a:t>out</a:t>
            </a:r>
            <a:r>
              <a:rPr kumimoji="0" lang="en-US" altLang="en-US" sz="900" b="0" i="0" u="none" strike="noStrike" cap="none" normalizeH="0" baseline="0">
                <a:ln>
                  <a:noFill/>
                </a:ln>
                <a:solidFill>
                  <a:srgbClr val="A9B7C6"/>
                </a:solidFill>
                <a:effectLst/>
                <a:latin typeface="JetBrains Mono"/>
              </a:rPr>
              <a:t>.println( </a:t>
            </a:r>
            <a:r>
              <a:rPr kumimoji="0" lang="en-US" altLang="en-US" sz="900" b="0" i="0" u="none" strike="noStrike" cap="none" normalizeH="0" baseline="0">
                <a:ln>
                  <a:noFill/>
                </a:ln>
                <a:solidFill>
                  <a:srgbClr val="6A8759"/>
                </a:solidFill>
                <a:effectLst/>
                <a:latin typeface="JetBrains Mono"/>
              </a:rPr>
              <a:t>"### SLOPE: " </a:t>
            </a:r>
            <a:r>
              <a:rPr kumimoji="0" lang="en-US" altLang="en-US" sz="900" b="0" i="0" u="none" strike="noStrike" cap="none" normalizeH="0" baseline="0">
                <a:ln>
                  <a:noFill/>
                </a:ln>
                <a:solidFill>
                  <a:srgbClr val="A9B7C6"/>
                </a:solidFill>
                <a:effectLst/>
                <a:latin typeface="JetBrains Mono"/>
              </a:rPr>
              <a:t>+ format.format( HP.getSlope()))</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System.</a:t>
            </a:r>
            <a:r>
              <a:rPr kumimoji="0" lang="en-US" altLang="en-US" sz="900" b="0" i="1" u="none" strike="noStrike" cap="none" normalizeH="0" baseline="0">
                <a:ln>
                  <a:noFill/>
                </a:ln>
                <a:solidFill>
                  <a:srgbClr val="9876AA"/>
                </a:solidFill>
                <a:effectLst/>
                <a:latin typeface="JetBrains Mono"/>
              </a:rPr>
              <a:t>out</a:t>
            </a:r>
            <a:r>
              <a:rPr kumimoji="0" lang="en-US" altLang="en-US" sz="900" b="0" i="0" u="none" strike="noStrike" cap="none" normalizeH="0" baseline="0">
                <a:ln>
                  <a:noFill/>
                </a:ln>
                <a:solidFill>
                  <a:srgbClr val="A9B7C6"/>
                </a:solidFill>
                <a:effectLst/>
                <a:latin typeface="JetBrains Mono"/>
              </a:rPr>
              <a:t>.println( </a:t>
            </a:r>
            <a:r>
              <a:rPr kumimoji="0" lang="en-US" altLang="en-US" sz="900" b="0" i="0" u="none" strike="noStrike" cap="none" normalizeH="0" baseline="0">
                <a:ln>
                  <a:noFill/>
                </a:ln>
                <a:solidFill>
                  <a:srgbClr val="6A8759"/>
                </a:solidFill>
                <a:effectLst/>
                <a:latin typeface="JetBrains Mono"/>
              </a:rPr>
              <a:t>"### SLOPE CONFIDENCE: " </a:t>
            </a:r>
            <a:r>
              <a:rPr kumimoji="0" lang="en-US" altLang="en-US" sz="900" b="0" i="0" u="none" strike="noStrike" cap="none" normalizeH="0" baseline="0">
                <a:ln>
                  <a:noFill/>
                </a:ln>
                <a:solidFill>
                  <a:srgbClr val="A9B7C6"/>
                </a:solidFill>
                <a:effectLst/>
                <a:latin typeface="JetBrains Mono"/>
              </a:rPr>
              <a:t>+ format.format( HP.getSlopeConfidenceInterval()))</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System.</a:t>
            </a:r>
            <a:r>
              <a:rPr kumimoji="0" lang="en-US" altLang="en-US" sz="900" b="0" i="1" u="none" strike="noStrike" cap="none" normalizeH="0" baseline="0">
                <a:ln>
                  <a:noFill/>
                </a:ln>
                <a:solidFill>
                  <a:srgbClr val="9876AA"/>
                </a:solidFill>
                <a:effectLst/>
                <a:latin typeface="JetBrains Mono"/>
              </a:rPr>
              <a:t>out</a:t>
            </a:r>
            <a:r>
              <a:rPr kumimoji="0" lang="en-US" altLang="en-US" sz="900" b="0" i="0" u="none" strike="noStrike" cap="none" normalizeH="0" baseline="0">
                <a:ln>
                  <a:noFill/>
                </a:ln>
                <a:solidFill>
                  <a:srgbClr val="A9B7C6"/>
                </a:solidFill>
                <a:effectLst/>
                <a:latin typeface="JetBrains Mono"/>
              </a:rPr>
              <a:t>.println( </a:t>
            </a:r>
            <a:r>
              <a:rPr kumimoji="0" lang="en-US" altLang="en-US" sz="900" b="0" i="0" u="none" strike="noStrike" cap="none" normalizeH="0" baseline="0">
                <a:ln>
                  <a:noFill/>
                </a:ln>
                <a:solidFill>
                  <a:srgbClr val="6A8759"/>
                </a:solidFill>
                <a:effectLst/>
                <a:latin typeface="JetBrains Mono"/>
              </a:rPr>
              <a:t>"### R-SQUARED: " </a:t>
            </a:r>
            <a:r>
              <a:rPr kumimoji="0" lang="en-US" altLang="en-US" sz="900" b="0" i="0" u="none" strike="noStrike" cap="none" normalizeH="0" baseline="0">
                <a:ln>
                  <a:noFill/>
                </a:ln>
                <a:solidFill>
                  <a:srgbClr val="A9B7C6"/>
                </a:solidFill>
                <a:effectLst/>
                <a:latin typeface="JetBrains Mono"/>
              </a:rPr>
              <a:t>+ format.format( HP.getRSquare()))</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SimpleRegression HP1 = </a:t>
            </a:r>
            <a:r>
              <a:rPr kumimoji="0" lang="en-US" altLang="en-US" sz="900" b="0" i="0" u="none" strike="noStrike" cap="none" normalizeH="0" baseline="0">
                <a:ln>
                  <a:noFill/>
                </a:ln>
                <a:solidFill>
                  <a:srgbClr val="CC7832"/>
                </a:solidFill>
                <a:effectLst/>
                <a:latin typeface="JetBrains Mono"/>
              </a:rPr>
              <a:t>new </a:t>
            </a:r>
            <a:r>
              <a:rPr kumimoji="0" lang="en-US" altLang="en-US" sz="900" b="0" i="0" u="none" strike="noStrike" cap="none" normalizeH="0" baseline="0">
                <a:ln>
                  <a:noFill/>
                </a:ln>
                <a:solidFill>
                  <a:srgbClr val="A9B7C6"/>
                </a:solidFill>
                <a:effectLst/>
                <a:latin typeface="JetBrains Mono"/>
              </a:rPr>
              <a:t>SimpleRegression()</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System.</a:t>
            </a:r>
            <a:r>
              <a:rPr kumimoji="0" lang="en-US" altLang="en-US" sz="900" b="0" i="1" u="none" strike="noStrike" cap="none" normalizeH="0" baseline="0">
                <a:ln>
                  <a:noFill/>
                </a:ln>
                <a:solidFill>
                  <a:srgbClr val="9876AA"/>
                </a:solidFill>
                <a:effectLst/>
                <a:latin typeface="JetBrains Mono"/>
              </a:rPr>
              <a:t>out</a:t>
            </a:r>
            <a:r>
              <a:rPr kumimoji="0" lang="en-US" altLang="en-US" sz="900" b="0" i="0" u="none" strike="noStrike" cap="none" normalizeH="0" baseline="0">
                <a:ln>
                  <a:noFill/>
                </a:ln>
                <a:solidFill>
                  <a:srgbClr val="A9B7C6"/>
                </a:solidFill>
                <a:effectLst/>
                <a:latin typeface="JetBrains Mono"/>
              </a:rPr>
              <a:t>.println(</a:t>
            </a:r>
            <a:r>
              <a:rPr kumimoji="0" lang="en-US" altLang="en-US" sz="900" b="0" i="0" u="none" strike="noStrike" cap="none" normalizeH="0" baseline="0">
                <a:ln>
                  <a:noFill/>
                </a:ln>
                <a:solidFill>
                  <a:srgbClr val="6A8759"/>
                </a:solidFill>
                <a:effectLst/>
                <a:latin typeface="JetBrains Mono"/>
              </a:rPr>
              <a:t>"</a:t>
            </a:r>
            <a:r>
              <a:rPr kumimoji="0" lang="en-US" altLang="en-US" sz="900" b="0" i="0" u="none" strike="noStrike" cap="none" normalizeH="0" baseline="0">
                <a:ln>
                  <a:noFill/>
                </a:ln>
                <a:solidFill>
                  <a:srgbClr val="CC7832"/>
                </a:solidFill>
                <a:effectLst/>
                <a:latin typeface="JetBrains Mono"/>
              </a:rPr>
              <a:t>\n</a:t>
            </a:r>
            <a:r>
              <a:rPr kumimoji="0" lang="en-US" altLang="en-US" sz="900" b="0" i="0" u="none" strike="noStrike" cap="none" normalizeH="0" baseline="0">
                <a:ln>
                  <a:noFill/>
                </a:ln>
                <a:solidFill>
                  <a:srgbClr val="6A8759"/>
                </a:solidFill>
                <a:effectLst/>
                <a:latin typeface="JetBrains Mono"/>
              </a:rPr>
              <a:t>##### (Himachal Pradesh) Model - 2 : X = No. Of People Interested &amp; Y = No. Of Likes ##### "</a:t>
            </a:r>
            <a:r>
              <a:rPr kumimoji="0" lang="en-US" altLang="en-US" sz="900" b="0" i="0" u="none" strike="noStrike" cap="none" normalizeH="0" baseline="0">
                <a:ln>
                  <a:noFill/>
                </a:ln>
                <a:solidFill>
                  <a:srgbClr val="A9B7C6"/>
                </a:solidFill>
                <a:effectLst/>
                <a:latin typeface="JetBrains Mono"/>
              </a:rPr>
              <a:t>)</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HP1.addData( </a:t>
            </a:r>
            <a:r>
              <a:rPr kumimoji="0" lang="en-US" altLang="en-US" sz="900" b="0" i="0" u="none" strike="noStrike" cap="none" normalizeH="0" baseline="0">
                <a:ln>
                  <a:noFill/>
                </a:ln>
                <a:solidFill>
                  <a:srgbClr val="6897BB"/>
                </a:solidFill>
                <a:effectLst/>
                <a:latin typeface="JetBrains Mono"/>
              </a:rPr>
              <a:t>39</a:t>
            </a: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6897BB"/>
                </a:solidFill>
                <a:effectLst/>
                <a:latin typeface="JetBrains Mono"/>
              </a:rPr>
              <a:t>1572</a:t>
            </a:r>
            <a:r>
              <a:rPr kumimoji="0" lang="en-US" altLang="en-US" sz="900" b="0" i="0" u="none" strike="noStrike" cap="none" normalizeH="0" baseline="0">
                <a:ln>
                  <a:noFill/>
                </a:ln>
                <a:solidFill>
                  <a:srgbClr val="A9B7C6"/>
                </a:solidFill>
                <a:effectLst/>
                <a:latin typeface="JetBrains Mono"/>
              </a:rPr>
              <a:t>)</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HP1.addData( </a:t>
            </a:r>
            <a:r>
              <a:rPr kumimoji="0" lang="en-US" altLang="en-US" sz="900" b="0" i="0" u="none" strike="noStrike" cap="none" normalizeH="0" baseline="0">
                <a:ln>
                  <a:noFill/>
                </a:ln>
                <a:solidFill>
                  <a:srgbClr val="6897BB"/>
                </a:solidFill>
                <a:effectLst/>
                <a:latin typeface="JetBrains Mono"/>
              </a:rPr>
              <a:t>25</a:t>
            </a: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6897BB"/>
                </a:solidFill>
                <a:effectLst/>
                <a:latin typeface="JetBrains Mono"/>
              </a:rPr>
              <a:t>1080</a:t>
            </a:r>
            <a:r>
              <a:rPr kumimoji="0" lang="en-US" altLang="en-US" sz="900" b="0" i="0" u="none" strike="noStrike" cap="none" normalizeH="0" baseline="0">
                <a:ln>
                  <a:noFill/>
                </a:ln>
                <a:solidFill>
                  <a:srgbClr val="A9B7C6"/>
                </a:solidFill>
                <a:effectLst/>
                <a:latin typeface="JetBrains Mono"/>
              </a:rPr>
              <a:t>)</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HP1.addData( </a:t>
            </a:r>
            <a:r>
              <a:rPr kumimoji="0" lang="en-US" altLang="en-US" sz="900" b="0" i="0" u="none" strike="noStrike" cap="none" normalizeH="0" baseline="0">
                <a:ln>
                  <a:noFill/>
                </a:ln>
                <a:solidFill>
                  <a:srgbClr val="6897BB"/>
                </a:solidFill>
                <a:effectLst/>
                <a:latin typeface="JetBrains Mono"/>
              </a:rPr>
              <a:t>65</a:t>
            </a: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6897BB"/>
                </a:solidFill>
                <a:effectLst/>
                <a:latin typeface="JetBrains Mono"/>
              </a:rPr>
              <a:t>76717</a:t>
            </a:r>
            <a:r>
              <a:rPr kumimoji="0" lang="en-US" altLang="en-US" sz="900" b="0" i="0" u="none" strike="noStrike" cap="none" normalizeH="0" baseline="0">
                <a:ln>
                  <a:noFill/>
                </a:ln>
                <a:solidFill>
                  <a:srgbClr val="A9B7C6"/>
                </a:solidFill>
                <a:effectLst/>
                <a:latin typeface="JetBrains Mono"/>
              </a:rPr>
              <a:t>)</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HP1.addData( </a:t>
            </a:r>
            <a:r>
              <a:rPr kumimoji="0" lang="en-US" altLang="en-US" sz="900" b="0" i="0" u="none" strike="noStrike" cap="none" normalizeH="0" baseline="0">
                <a:ln>
                  <a:noFill/>
                </a:ln>
                <a:solidFill>
                  <a:srgbClr val="6897BB"/>
                </a:solidFill>
                <a:effectLst/>
                <a:latin typeface="JetBrains Mono"/>
              </a:rPr>
              <a:t>15</a:t>
            </a: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6897BB"/>
                </a:solidFill>
                <a:effectLst/>
                <a:latin typeface="JetBrains Mono"/>
              </a:rPr>
              <a:t>53 </a:t>
            </a:r>
            <a:r>
              <a:rPr kumimoji="0" lang="en-US" altLang="en-US" sz="900" b="0" i="0" u="none" strike="noStrike" cap="none" normalizeH="0" baseline="0">
                <a:ln>
                  <a:noFill/>
                </a:ln>
                <a:solidFill>
                  <a:srgbClr val="A9B7C6"/>
                </a:solidFill>
                <a:effectLst/>
                <a:latin typeface="JetBrains Mono"/>
              </a:rPr>
              <a:t>)</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HP1.addData( </a:t>
            </a:r>
            <a:r>
              <a:rPr kumimoji="0" lang="en-US" altLang="en-US" sz="900" b="0" i="0" u="none" strike="noStrike" cap="none" normalizeH="0" baseline="0">
                <a:ln>
                  <a:noFill/>
                </a:ln>
                <a:solidFill>
                  <a:srgbClr val="6897BB"/>
                </a:solidFill>
                <a:effectLst/>
                <a:latin typeface="JetBrains Mono"/>
              </a:rPr>
              <a:t>13</a:t>
            </a: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6897BB"/>
                </a:solidFill>
                <a:effectLst/>
                <a:latin typeface="JetBrains Mono"/>
              </a:rPr>
              <a:t>246</a:t>
            </a:r>
            <a:r>
              <a:rPr kumimoji="0" lang="en-US" altLang="en-US" sz="900" b="0" i="0" u="none" strike="noStrike" cap="none" normalizeH="0" baseline="0">
                <a:ln>
                  <a:noFill/>
                </a:ln>
                <a:solidFill>
                  <a:srgbClr val="A9B7C6"/>
                </a:solidFill>
                <a:effectLst/>
                <a:latin typeface="JetBrains Mono"/>
              </a:rPr>
              <a:t>)</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HP1.addData( </a:t>
            </a:r>
            <a:r>
              <a:rPr kumimoji="0" lang="en-US" altLang="en-US" sz="900" b="0" i="0" u="none" strike="noStrike" cap="none" normalizeH="0" baseline="0">
                <a:ln>
                  <a:noFill/>
                </a:ln>
                <a:solidFill>
                  <a:srgbClr val="6897BB"/>
                </a:solidFill>
                <a:effectLst/>
                <a:latin typeface="JetBrains Mono"/>
              </a:rPr>
              <a:t>43</a:t>
            </a: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6897BB"/>
                </a:solidFill>
                <a:effectLst/>
                <a:latin typeface="JetBrains Mono"/>
              </a:rPr>
              <a:t>61 </a:t>
            </a:r>
            <a:r>
              <a:rPr kumimoji="0" lang="en-US" altLang="en-US" sz="900" b="0" i="0" u="none" strike="noStrike" cap="none" normalizeH="0" baseline="0">
                <a:ln>
                  <a:noFill/>
                </a:ln>
                <a:solidFill>
                  <a:srgbClr val="A9B7C6"/>
                </a:solidFill>
                <a:effectLst/>
                <a:latin typeface="JetBrains Mono"/>
              </a:rPr>
              <a:t>)</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HP1.addData( </a:t>
            </a:r>
            <a:r>
              <a:rPr kumimoji="0" lang="en-US" altLang="en-US" sz="900" b="0" i="0" u="none" strike="noStrike" cap="none" normalizeH="0" baseline="0">
                <a:ln>
                  <a:noFill/>
                </a:ln>
                <a:solidFill>
                  <a:srgbClr val="6897BB"/>
                </a:solidFill>
                <a:effectLst/>
                <a:latin typeface="JetBrains Mono"/>
              </a:rPr>
              <a:t>25</a:t>
            </a: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6897BB"/>
                </a:solidFill>
                <a:effectLst/>
                <a:latin typeface="JetBrains Mono"/>
              </a:rPr>
              <a:t>21736</a:t>
            </a:r>
            <a:r>
              <a:rPr kumimoji="0" lang="en-US" altLang="en-US" sz="900" b="0" i="0" u="none" strike="noStrike" cap="none" normalizeH="0" baseline="0">
                <a:ln>
                  <a:noFill/>
                </a:ln>
                <a:solidFill>
                  <a:srgbClr val="A9B7C6"/>
                </a:solidFill>
                <a:effectLst/>
                <a:latin typeface="JetBrains Mono"/>
              </a:rPr>
              <a:t>)</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HP1.addData( </a:t>
            </a:r>
            <a:r>
              <a:rPr kumimoji="0" lang="en-US" altLang="en-US" sz="900" b="0" i="0" u="none" strike="noStrike" cap="none" normalizeH="0" baseline="0">
                <a:ln>
                  <a:noFill/>
                </a:ln>
                <a:solidFill>
                  <a:srgbClr val="6897BB"/>
                </a:solidFill>
                <a:effectLst/>
                <a:latin typeface="JetBrains Mono"/>
              </a:rPr>
              <a:t>53</a:t>
            </a: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6897BB"/>
                </a:solidFill>
                <a:effectLst/>
                <a:latin typeface="JetBrains Mono"/>
              </a:rPr>
              <a:t>10628 </a:t>
            </a:r>
            <a:r>
              <a:rPr kumimoji="0" lang="en-US" altLang="en-US" sz="900" b="0" i="0" u="none" strike="noStrike" cap="none" normalizeH="0" baseline="0">
                <a:ln>
                  <a:noFill/>
                </a:ln>
                <a:solidFill>
                  <a:srgbClr val="A9B7C6"/>
                </a:solidFill>
                <a:effectLst/>
                <a:latin typeface="JetBrains Mono"/>
              </a:rPr>
              <a:t>)</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HP1.addData( </a:t>
            </a:r>
            <a:r>
              <a:rPr kumimoji="0" lang="en-US" altLang="en-US" sz="900" b="0" i="0" u="none" strike="noStrike" cap="none" normalizeH="0" baseline="0">
                <a:ln>
                  <a:noFill/>
                </a:ln>
                <a:solidFill>
                  <a:srgbClr val="6897BB"/>
                </a:solidFill>
                <a:effectLst/>
                <a:latin typeface="JetBrains Mono"/>
              </a:rPr>
              <a:t>74</a:t>
            </a: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6897BB"/>
                </a:solidFill>
                <a:effectLst/>
                <a:latin typeface="JetBrains Mono"/>
              </a:rPr>
              <a:t>176702 </a:t>
            </a:r>
            <a:r>
              <a:rPr kumimoji="0" lang="en-US" altLang="en-US" sz="900" b="0" i="0" u="none" strike="noStrike" cap="none" normalizeH="0" baseline="0">
                <a:ln>
                  <a:noFill/>
                </a:ln>
                <a:solidFill>
                  <a:srgbClr val="A9B7C6"/>
                </a:solidFill>
                <a:effectLst/>
                <a:latin typeface="JetBrains Mono"/>
              </a:rPr>
              <a:t>)</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HP1.addData( </a:t>
            </a:r>
            <a:r>
              <a:rPr kumimoji="0" lang="en-US" altLang="en-US" sz="900" b="0" i="0" u="none" strike="noStrike" cap="none" normalizeH="0" baseline="0">
                <a:ln>
                  <a:noFill/>
                </a:ln>
                <a:solidFill>
                  <a:srgbClr val="6897BB"/>
                </a:solidFill>
                <a:effectLst/>
                <a:latin typeface="JetBrains Mono"/>
              </a:rPr>
              <a:t>14</a:t>
            </a: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6897BB"/>
                </a:solidFill>
                <a:effectLst/>
                <a:latin typeface="JetBrains Mono"/>
              </a:rPr>
              <a:t>916 </a:t>
            </a:r>
            <a:r>
              <a:rPr kumimoji="0" lang="en-US" altLang="en-US" sz="900" b="0" i="0" u="none" strike="noStrike" cap="none" normalizeH="0" baseline="0">
                <a:ln>
                  <a:noFill/>
                </a:ln>
                <a:solidFill>
                  <a:srgbClr val="A9B7C6"/>
                </a:solidFill>
                <a:effectLst/>
                <a:latin typeface="JetBrains Mono"/>
              </a:rPr>
              <a:t>)</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System.</a:t>
            </a:r>
            <a:r>
              <a:rPr kumimoji="0" lang="en-US" altLang="en-US" sz="900" b="0" i="1" u="none" strike="noStrike" cap="none" normalizeH="0" baseline="0">
                <a:ln>
                  <a:noFill/>
                </a:ln>
                <a:solidFill>
                  <a:srgbClr val="9876AA"/>
                </a:solidFill>
                <a:effectLst/>
                <a:latin typeface="JetBrains Mono"/>
              </a:rPr>
              <a:t>out</a:t>
            </a:r>
            <a:r>
              <a:rPr kumimoji="0" lang="en-US" altLang="en-US" sz="900" b="0" i="0" u="none" strike="noStrike" cap="none" normalizeH="0" baseline="0">
                <a:ln>
                  <a:noFill/>
                </a:ln>
                <a:solidFill>
                  <a:srgbClr val="A9B7C6"/>
                </a:solidFill>
                <a:effectLst/>
                <a:latin typeface="JetBrains Mono"/>
              </a:rPr>
              <a:t>.println( </a:t>
            </a:r>
            <a:r>
              <a:rPr kumimoji="0" lang="en-US" altLang="en-US" sz="900" b="0" i="0" u="none" strike="noStrike" cap="none" normalizeH="0" baseline="0">
                <a:ln>
                  <a:noFill/>
                </a:ln>
                <a:solidFill>
                  <a:srgbClr val="6A8759"/>
                </a:solidFill>
                <a:effectLst/>
                <a:latin typeface="JetBrains Mono"/>
              </a:rPr>
              <a:t>"### INTERCEPT: " </a:t>
            </a:r>
            <a:r>
              <a:rPr kumimoji="0" lang="en-US" altLang="en-US" sz="900" b="0" i="0" u="none" strike="noStrike" cap="none" normalizeH="0" baseline="0">
                <a:ln>
                  <a:noFill/>
                </a:ln>
                <a:solidFill>
                  <a:srgbClr val="A9B7C6"/>
                </a:solidFill>
                <a:effectLst/>
                <a:latin typeface="JetBrains Mono"/>
              </a:rPr>
              <a:t>+ format.format( HP1.getIntercept() ) )</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System.</a:t>
            </a:r>
            <a:r>
              <a:rPr kumimoji="0" lang="en-US" altLang="en-US" sz="900" b="0" i="1" u="none" strike="noStrike" cap="none" normalizeH="0" baseline="0">
                <a:ln>
                  <a:noFill/>
                </a:ln>
                <a:solidFill>
                  <a:srgbClr val="9876AA"/>
                </a:solidFill>
                <a:effectLst/>
                <a:latin typeface="JetBrains Mono"/>
              </a:rPr>
              <a:t>out</a:t>
            </a:r>
            <a:r>
              <a:rPr kumimoji="0" lang="en-US" altLang="en-US" sz="900" b="0" i="0" u="none" strike="noStrike" cap="none" normalizeH="0" baseline="0">
                <a:ln>
                  <a:noFill/>
                </a:ln>
                <a:solidFill>
                  <a:srgbClr val="A9B7C6"/>
                </a:solidFill>
                <a:effectLst/>
                <a:latin typeface="JetBrains Mono"/>
              </a:rPr>
              <a:t>.println( </a:t>
            </a:r>
            <a:r>
              <a:rPr kumimoji="0" lang="en-US" altLang="en-US" sz="900" b="0" i="0" u="none" strike="noStrike" cap="none" normalizeH="0" baseline="0">
                <a:ln>
                  <a:noFill/>
                </a:ln>
                <a:solidFill>
                  <a:srgbClr val="6A8759"/>
                </a:solidFill>
                <a:effectLst/>
                <a:latin typeface="JetBrains Mono"/>
              </a:rPr>
              <a:t>"### N: " </a:t>
            </a:r>
            <a:r>
              <a:rPr kumimoji="0" lang="en-US" altLang="en-US" sz="900" b="0" i="0" u="none" strike="noStrike" cap="none" normalizeH="0" baseline="0">
                <a:ln>
                  <a:noFill/>
                </a:ln>
                <a:solidFill>
                  <a:srgbClr val="A9B7C6"/>
                </a:solidFill>
                <a:effectLst/>
                <a:latin typeface="JetBrains Mono"/>
              </a:rPr>
              <a:t>+ HP1.getN() )</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System.</a:t>
            </a:r>
            <a:r>
              <a:rPr kumimoji="0" lang="en-US" altLang="en-US" sz="900" b="0" i="1" u="none" strike="noStrike" cap="none" normalizeH="0" baseline="0">
                <a:ln>
                  <a:noFill/>
                </a:ln>
                <a:solidFill>
                  <a:srgbClr val="9876AA"/>
                </a:solidFill>
                <a:effectLst/>
                <a:latin typeface="JetBrains Mono"/>
              </a:rPr>
              <a:t>out</a:t>
            </a:r>
            <a:r>
              <a:rPr kumimoji="0" lang="en-US" altLang="en-US" sz="900" b="0" i="0" u="none" strike="noStrike" cap="none" normalizeH="0" baseline="0">
                <a:ln>
                  <a:noFill/>
                </a:ln>
                <a:solidFill>
                  <a:srgbClr val="A9B7C6"/>
                </a:solidFill>
                <a:effectLst/>
                <a:latin typeface="JetBrains Mono"/>
              </a:rPr>
              <a:t>.println( </a:t>
            </a:r>
            <a:r>
              <a:rPr kumimoji="0" lang="en-US" altLang="en-US" sz="900" b="0" i="0" u="none" strike="noStrike" cap="none" normalizeH="0" baseline="0">
                <a:ln>
                  <a:noFill/>
                </a:ln>
                <a:solidFill>
                  <a:srgbClr val="6A8759"/>
                </a:solidFill>
                <a:effectLst/>
                <a:latin typeface="JetBrains Mono"/>
              </a:rPr>
              <a:t>"### SLOPE: " </a:t>
            </a:r>
            <a:r>
              <a:rPr kumimoji="0" lang="en-US" altLang="en-US" sz="900" b="0" i="0" u="none" strike="noStrike" cap="none" normalizeH="0" baseline="0">
                <a:ln>
                  <a:noFill/>
                </a:ln>
                <a:solidFill>
                  <a:srgbClr val="A9B7C6"/>
                </a:solidFill>
                <a:effectLst/>
                <a:latin typeface="JetBrains Mono"/>
              </a:rPr>
              <a:t>+ format.format( HP1.getSlope() ) )</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System.</a:t>
            </a:r>
            <a:r>
              <a:rPr kumimoji="0" lang="en-US" altLang="en-US" sz="900" b="0" i="1" u="none" strike="noStrike" cap="none" normalizeH="0" baseline="0">
                <a:ln>
                  <a:noFill/>
                </a:ln>
                <a:solidFill>
                  <a:srgbClr val="9876AA"/>
                </a:solidFill>
                <a:effectLst/>
                <a:latin typeface="JetBrains Mono"/>
              </a:rPr>
              <a:t>out</a:t>
            </a:r>
            <a:r>
              <a:rPr kumimoji="0" lang="en-US" altLang="en-US" sz="900" b="0" i="0" u="none" strike="noStrike" cap="none" normalizeH="0" baseline="0">
                <a:ln>
                  <a:noFill/>
                </a:ln>
                <a:solidFill>
                  <a:srgbClr val="A9B7C6"/>
                </a:solidFill>
                <a:effectLst/>
                <a:latin typeface="JetBrains Mono"/>
              </a:rPr>
              <a:t>.println( </a:t>
            </a:r>
            <a:r>
              <a:rPr kumimoji="0" lang="en-US" altLang="en-US" sz="900" b="0" i="0" u="none" strike="noStrike" cap="none" normalizeH="0" baseline="0">
                <a:ln>
                  <a:noFill/>
                </a:ln>
                <a:solidFill>
                  <a:srgbClr val="6A8759"/>
                </a:solidFill>
                <a:effectLst/>
                <a:latin typeface="JetBrains Mono"/>
              </a:rPr>
              <a:t>"### SLOPE INTERCEPT: " </a:t>
            </a:r>
            <a:r>
              <a:rPr kumimoji="0" lang="en-US" altLang="en-US" sz="900" b="0" i="0" u="none" strike="noStrike" cap="none" normalizeH="0" baseline="0">
                <a:ln>
                  <a:noFill/>
                </a:ln>
                <a:solidFill>
                  <a:srgbClr val="A9B7C6"/>
                </a:solidFill>
                <a:effectLst/>
                <a:latin typeface="JetBrains Mono"/>
              </a:rPr>
              <a:t>+ format.format( HP1.getSlopeConfidenceInterval() ) )</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System.</a:t>
            </a:r>
            <a:r>
              <a:rPr kumimoji="0" lang="en-US" altLang="en-US" sz="900" b="0" i="1" u="none" strike="noStrike" cap="none" normalizeH="0" baseline="0">
                <a:ln>
                  <a:noFill/>
                </a:ln>
                <a:solidFill>
                  <a:srgbClr val="9876AA"/>
                </a:solidFill>
                <a:effectLst/>
                <a:latin typeface="JetBrains Mono"/>
              </a:rPr>
              <a:t>out</a:t>
            </a:r>
            <a:r>
              <a:rPr kumimoji="0" lang="en-US" altLang="en-US" sz="900" b="0" i="0" u="none" strike="noStrike" cap="none" normalizeH="0" baseline="0">
                <a:ln>
                  <a:noFill/>
                </a:ln>
                <a:solidFill>
                  <a:srgbClr val="A9B7C6"/>
                </a:solidFill>
                <a:effectLst/>
                <a:latin typeface="JetBrains Mono"/>
              </a:rPr>
              <a:t>.println( </a:t>
            </a:r>
            <a:r>
              <a:rPr kumimoji="0" lang="en-US" altLang="en-US" sz="900" b="0" i="0" u="none" strike="noStrike" cap="none" normalizeH="0" baseline="0">
                <a:ln>
                  <a:noFill/>
                </a:ln>
                <a:solidFill>
                  <a:srgbClr val="6A8759"/>
                </a:solidFill>
                <a:effectLst/>
                <a:latin typeface="JetBrains Mono"/>
              </a:rPr>
              <a:t>"### R-SQUARED: " </a:t>
            </a:r>
            <a:r>
              <a:rPr kumimoji="0" lang="en-US" altLang="en-US" sz="900" b="0" i="0" u="none" strike="noStrike" cap="none" normalizeH="0" baseline="0">
                <a:ln>
                  <a:noFill/>
                </a:ln>
                <a:solidFill>
                  <a:srgbClr val="A9B7C6"/>
                </a:solidFill>
                <a:effectLst/>
                <a:latin typeface="JetBrains Mono"/>
              </a:rPr>
              <a:t>+ format.format(HP1.getRSquare()))</a:t>
            </a:r>
            <a:r>
              <a:rPr kumimoji="0" lang="en-US" altLang="en-US" sz="900" b="0" i="0" u="none" strike="noStrike" cap="none" normalizeH="0" baseline="0">
                <a:ln>
                  <a:noFill/>
                </a:ln>
                <a:solidFill>
                  <a:srgbClr val="CC7832"/>
                </a:solidFill>
                <a:effectLst/>
                <a:latin typeface="JetBrains Mono"/>
              </a:rPr>
              <a:t>;</a:t>
            </a:r>
            <a:br>
              <a:rPr kumimoji="0" lang="en-US" altLang="en-US" sz="900" b="0" i="0" u="none" strike="noStrike" cap="none" normalizeH="0" baseline="0">
                <a:ln>
                  <a:noFill/>
                </a:ln>
                <a:solidFill>
                  <a:srgbClr val="CC7832"/>
                </a:solidFill>
                <a:effectLst/>
                <a:latin typeface="JetBrains Mono"/>
              </a:rPr>
            </a:b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a:t>
            </a:r>
            <a:br>
              <a:rPr kumimoji="0" lang="en-US" altLang="en-US" sz="900" b="0" i="0" u="none" strike="noStrike" cap="none" normalizeH="0" baseline="0">
                <a:ln>
                  <a:noFill/>
                </a:ln>
                <a:solidFill>
                  <a:srgbClr val="A9B7C6"/>
                </a:solidFill>
                <a:effectLst/>
                <a:latin typeface="JetBrains Mono"/>
              </a:rPr>
            </a:br>
            <a:r>
              <a:rPr kumimoji="0" lang="en-US" altLang="en-US" sz="900" b="0" i="0" u="none" strike="noStrike" cap="none" normalizeH="0" baseline="0">
                <a:ln>
                  <a:noFill/>
                </a:ln>
                <a:solidFill>
                  <a:srgbClr val="A9B7C6"/>
                </a:solidFill>
                <a:effectLst/>
                <a:latin typeface="JetBrains Mono"/>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0377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B84E8A-E9A2-442C-B957-1EF67213A25B}"/>
              </a:ext>
            </a:extLst>
          </p:cNvPr>
          <p:cNvPicPr>
            <a:picLocks noChangeAspect="1"/>
          </p:cNvPicPr>
          <p:nvPr/>
        </p:nvPicPr>
        <p:blipFill>
          <a:blip r:embed="rId2"/>
          <a:stretch>
            <a:fillRect/>
          </a:stretch>
        </p:blipFill>
        <p:spPr>
          <a:xfrm>
            <a:off x="0" y="177800"/>
            <a:ext cx="12192000" cy="6502400"/>
          </a:xfrm>
          <a:prstGeom prst="rect">
            <a:avLst/>
          </a:prstGeom>
        </p:spPr>
      </p:pic>
    </p:spTree>
    <p:extLst>
      <p:ext uri="{BB962C8B-B14F-4D97-AF65-F5344CB8AC3E}">
        <p14:creationId xmlns:p14="http://schemas.microsoft.com/office/powerpoint/2010/main" val="2435883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31F7-EDED-40FE-8276-0094FCB40A0F}"/>
              </a:ext>
            </a:extLst>
          </p:cNvPr>
          <p:cNvSpPr>
            <a:spLocks noGrp="1"/>
          </p:cNvSpPr>
          <p:nvPr>
            <p:ph type="title"/>
          </p:nvPr>
        </p:nvSpPr>
        <p:spPr>
          <a:xfrm>
            <a:off x="609600" y="0"/>
            <a:ext cx="10972800" cy="1143000"/>
          </a:xfrm>
        </p:spPr>
        <p:txBody>
          <a:bodyPr/>
          <a:lstStyle/>
          <a:p>
            <a:r>
              <a:rPr lang="en-IN" b="1" u="sng" dirty="0">
                <a:latin typeface="Times New Roman" panose="02020603050405020304" pitchFamily="18" charset="0"/>
                <a:cs typeface="Times New Roman" panose="02020603050405020304" pitchFamily="18" charset="0"/>
              </a:rPr>
              <a:t>RESULT &amp; DISCUSSION</a:t>
            </a:r>
          </a:p>
        </p:txBody>
      </p:sp>
      <p:sp>
        <p:nvSpPr>
          <p:cNvPr id="5" name="TextBox 4">
            <a:extLst>
              <a:ext uri="{FF2B5EF4-FFF2-40B4-BE49-F238E27FC236}">
                <a16:creationId xmlns:a16="http://schemas.microsoft.com/office/drawing/2014/main" id="{240D9078-757F-4DD7-A85A-535590842225}"/>
              </a:ext>
            </a:extLst>
          </p:cNvPr>
          <p:cNvSpPr txBox="1"/>
          <p:nvPr/>
        </p:nvSpPr>
        <p:spPr>
          <a:xfrm>
            <a:off x="5166477" y="5703251"/>
            <a:ext cx="1859046" cy="384721"/>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Cuisine Of Bihar</a:t>
            </a:r>
          </a:p>
        </p:txBody>
      </p:sp>
      <p:pic>
        <p:nvPicPr>
          <p:cNvPr id="18" name="Picture 17">
            <a:extLst>
              <a:ext uri="{FF2B5EF4-FFF2-40B4-BE49-F238E27FC236}">
                <a16:creationId xmlns:a16="http://schemas.microsoft.com/office/drawing/2014/main" id="{24A15092-C7A8-4B23-8AA8-7A083ED04772}"/>
              </a:ext>
            </a:extLst>
          </p:cNvPr>
          <p:cNvPicPr>
            <a:picLocks noChangeAspect="1"/>
          </p:cNvPicPr>
          <p:nvPr/>
        </p:nvPicPr>
        <p:blipFill>
          <a:blip r:embed="rId2"/>
          <a:stretch>
            <a:fillRect/>
          </a:stretch>
        </p:blipFill>
        <p:spPr>
          <a:xfrm>
            <a:off x="303506" y="932829"/>
            <a:ext cx="4060301" cy="3192303"/>
          </a:xfrm>
          <a:prstGeom prst="rect">
            <a:avLst/>
          </a:prstGeom>
        </p:spPr>
      </p:pic>
      <p:pic>
        <p:nvPicPr>
          <p:cNvPr id="24" name="Picture 23">
            <a:extLst>
              <a:ext uri="{FF2B5EF4-FFF2-40B4-BE49-F238E27FC236}">
                <a16:creationId xmlns:a16="http://schemas.microsoft.com/office/drawing/2014/main" id="{8A469D45-68D3-42D4-BBE8-D14A3A46345A}"/>
              </a:ext>
            </a:extLst>
          </p:cNvPr>
          <p:cNvPicPr>
            <a:picLocks noChangeAspect="1"/>
          </p:cNvPicPr>
          <p:nvPr/>
        </p:nvPicPr>
        <p:blipFill>
          <a:blip r:embed="rId3"/>
          <a:stretch>
            <a:fillRect/>
          </a:stretch>
        </p:blipFill>
        <p:spPr>
          <a:xfrm>
            <a:off x="7789195" y="917248"/>
            <a:ext cx="3851706" cy="2930160"/>
          </a:xfrm>
          <a:prstGeom prst="rect">
            <a:avLst/>
          </a:prstGeom>
        </p:spPr>
      </p:pic>
      <p:pic>
        <p:nvPicPr>
          <p:cNvPr id="20" name="Picture 19">
            <a:extLst>
              <a:ext uri="{FF2B5EF4-FFF2-40B4-BE49-F238E27FC236}">
                <a16:creationId xmlns:a16="http://schemas.microsoft.com/office/drawing/2014/main" id="{6C52476C-0B96-4718-A7B0-8A2EC1B01F09}"/>
              </a:ext>
            </a:extLst>
          </p:cNvPr>
          <p:cNvPicPr>
            <a:picLocks noChangeAspect="1"/>
          </p:cNvPicPr>
          <p:nvPr/>
        </p:nvPicPr>
        <p:blipFill>
          <a:blip r:embed="rId4"/>
          <a:stretch>
            <a:fillRect/>
          </a:stretch>
        </p:blipFill>
        <p:spPr>
          <a:xfrm>
            <a:off x="7808694" y="2967399"/>
            <a:ext cx="3861043" cy="2582844"/>
          </a:xfrm>
          <a:prstGeom prst="rect">
            <a:avLst/>
          </a:prstGeom>
        </p:spPr>
      </p:pic>
      <p:pic>
        <p:nvPicPr>
          <p:cNvPr id="28" name="Picture 27">
            <a:extLst>
              <a:ext uri="{FF2B5EF4-FFF2-40B4-BE49-F238E27FC236}">
                <a16:creationId xmlns:a16="http://schemas.microsoft.com/office/drawing/2014/main" id="{911EE8DA-7D1B-4A0F-95A0-69F4E7CE0BD3}"/>
              </a:ext>
            </a:extLst>
          </p:cNvPr>
          <p:cNvPicPr>
            <a:picLocks noChangeAspect="1"/>
          </p:cNvPicPr>
          <p:nvPr/>
        </p:nvPicPr>
        <p:blipFill>
          <a:blip r:embed="rId5"/>
          <a:stretch>
            <a:fillRect/>
          </a:stretch>
        </p:blipFill>
        <p:spPr>
          <a:xfrm>
            <a:off x="4092851" y="956747"/>
            <a:ext cx="3676843" cy="2893036"/>
          </a:xfrm>
          <a:prstGeom prst="rect">
            <a:avLst/>
          </a:prstGeom>
        </p:spPr>
      </p:pic>
      <p:pic>
        <p:nvPicPr>
          <p:cNvPr id="26" name="Picture 25">
            <a:extLst>
              <a:ext uri="{FF2B5EF4-FFF2-40B4-BE49-F238E27FC236}">
                <a16:creationId xmlns:a16="http://schemas.microsoft.com/office/drawing/2014/main" id="{6AD069DD-7E39-4BD0-8A9F-6D6C61DF94CC}"/>
              </a:ext>
            </a:extLst>
          </p:cNvPr>
          <p:cNvPicPr>
            <a:picLocks noChangeAspect="1"/>
          </p:cNvPicPr>
          <p:nvPr/>
        </p:nvPicPr>
        <p:blipFill rotWithShape="1">
          <a:blip r:embed="rId6"/>
          <a:srcRect b="11709"/>
          <a:stretch/>
        </p:blipFill>
        <p:spPr>
          <a:xfrm>
            <a:off x="4092851" y="3188829"/>
            <a:ext cx="3715843" cy="2542668"/>
          </a:xfrm>
          <a:prstGeom prst="rect">
            <a:avLst/>
          </a:prstGeom>
        </p:spPr>
      </p:pic>
      <p:pic>
        <p:nvPicPr>
          <p:cNvPr id="30" name="Picture 29">
            <a:extLst>
              <a:ext uri="{FF2B5EF4-FFF2-40B4-BE49-F238E27FC236}">
                <a16:creationId xmlns:a16="http://schemas.microsoft.com/office/drawing/2014/main" id="{9813E900-DBA8-41B9-BCE8-377F96477CE0}"/>
              </a:ext>
            </a:extLst>
          </p:cNvPr>
          <p:cNvPicPr>
            <a:picLocks noChangeAspect="1"/>
          </p:cNvPicPr>
          <p:nvPr/>
        </p:nvPicPr>
        <p:blipFill rotWithShape="1">
          <a:blip r:embed="rId7"/>
          <a:srcRect b="18056"/>
          <a:stretch/>
        </p:blipFill>
        <p:spPr>
          <a:xfrm>
            <a:off x="330640" y="3188829"/>
            <a:ext cx="3752461" cy="2361414"/>
          </a:xfrm>
          <a:prstGeom prst="rect">
            <a:avLst/>
          </a:prstGeom>
        </p:spPr>
      </p:pic>
    </p:spTree>
    <p:extLst>
      <p:ext uri="{BB962C8B-B14F-4D97-AF65-F5344CB8AC3E}">
        <p14:creationId xmlns:p14="http://schemas.microsoft.com/office/powerpoint/2010/main" val="3893065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8D686E-0090-4471-A7F7-6270E60B26BF}"/>
              </a:ext>
            </a:extLst>
          </p:cNvPr>
          <p:cNvPicPr>
            <a:picLocks noChangeAspect="1"/>
          </p:cNvPicPr>
          <p:nvPr/>
        </p:nvPicPr>
        <p:blipFill>
          <a:blip r:embed="rId2"/>
          <a:stretch>
            <a:fillRect/>
          </a:stretch>
        </p:blipFill>
        <p:spPr>
          <a:xfrm>
            <a:off x="0" y="152400"/>
            <a:ext cx="12192000" cy="6553200"/>
          </a:xfrm>
          <a:prstGeom prst="rect">
            <a:avLst/>
          </a:prstGeom>
        </p:spPr>
      </p:pic>
    </p:spTree>
    <p:extLst>
      <p:ext uri="{BB962C8B-B14F-4D97-AF65-F5344CB8AC3E}">
        <p14:creationId xmlns:p14="http://schemas.microsoft.com/office/powerpoint/2010/main" val="3351356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31F7-EDED-40FE-8276-0094FCB40A0F}"/>
              </a:ext>
            </a:extLst>
          </p:cNvPr>
          <p:cNvSpPr>
            <a:spLocks noGrp="1"/>
          </p:cNvSpPr>
          <p:nvPr>
            <p:ph type="title"/>
          </p:nvPr>
        </p:nvSpPr>
        <p:spPr>
          <a:xfrm>
            <a:off x="609600" y="0"/>
            <a:ext cx="10972800" cy="1143000"/>
          </a:xfrm>
        </p:spPr>
        <p:txBody>
          <a:bodyPr/>
          <a:lstStyle/>
          <a:p>
            <a:r>
              <a:rPr lang="en-IN" b="1" u="sng" dirty="0">
                <a:latin typeface="Times New Roman" panose="02020603050405020304" pitchFamily="18" charset="0"/>
                <a:cs typeface="Times New Roman" panose="02020603050405020304" pitchFamily="18" charset="0"/>
              </a:rPr>
              <a:t>RESULT &amp; DISCUSSION</a:t>
            </a:r>
          </a:p>
        </p:txBody>
      </p:sp>
      <p:sp>
        <p:nvSpPr>
          <p:cNvPr id="5" name="TextBox 4">
            <a:extLst>
              <a:ext uri="{FF2B5EF4-FFF2-40B4-BE49-F238E27FC236}">
                <a16:creationId xmlns:a16="http://schemas.microsoft.com/office/drawing/2014/main" id="{240D9078-757F-4DD7-A85A-535590842225}"/>
              </a:ext>
            </a:extLst>
          </p:cNvPr>
          <p:cNvSpPr txBox="1"/>
          <p:nvPr/>
        </p:nvSpPr>
        <p:spPr>
          <a:xfrm>
            <a:off x="4617169" y="5818067"/>
            <a:ext cx="2957659" cy="384721"/>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Cuisine Of Madhya Pradesh</a:t>
            </a:r>
          </a:p>
        </p:txBody>
      </p:sp>
      <p:pic>
        <p:nvPicPr>
          <p:cNvPr id="9" name="Picture 8">
            <a:extLst>
              <a:ext uri="{FF2B5EF4-FFF2-40B4-BE49-F238E27FC236}">
                <a16:creationId xmlns:a16="http://schemas.microsoft.com/office/drawing/2014/main" id="{BB0AAF9C-B59D-45FB-B801-7E5F274B60C0}"/>
              </a:ext>
            </a:extLst>
          </p:cNvPr>
          <p:cNvPicPr>
            <a:picLocks noChangeAspect="1"/>
          </p:cNvPicPr>
          <p:nvPr/>
        </p:nvPicPr>
        <p:blipFill rotWithShape="1">
          <a:blip r:embed="rId2"/>
          <a:srcRect b="16877"/>
          <a:stretch/>
        </p:blipFill>
        <p:spPr>
          <a:xfrm>
            <a:off x="746288" y="1059676"/>
            <a:ext cx="10699423" cy="4738648"/>
          </a:xfrm>
          <a:prstGeom prst="rect">
            <a:avLst/>
          </a:prstGeom>
        </p:spPr>
      </p:pic>
    </p:spTree>
    <p:extLst>
      <p:ext uri="{BB962C8B-B14F-4D97-AF65-F5344CB8AC3E}">
        <p14:creationId xmlns:p14="http://schemas.microsoft.com/office/powerpoint/2010/main" val="629593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a:extLst>
              <a:ext uri="{FF2B5EF4-FFF2-40B4-BE49-F238E27FC236}">
                <a16:creationId xmlns:a16="http://schemas.microsoft.com/office/drawing/2014/main" id="{0A503865-47FA-4521-8B35-B7106D48B94F}"/>
              </a:ext>
            </a:extLst>
          </p:cNvPr>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2365B0A4-956B-46F8-AFE0-3306D6316B31}"/>
              </a:ext>
            </a:extLst>
          </p:cNvPr>
          <p:cNvPicPr>
            <a:picLocks noChangeAspect="1"/>
          </p:cNvPicPr>
          <p:nvPr/>
        </p:nvPicPr>
        <p:blipFill>
          <a:blip r:embed="rId2"/>
          <a:stretch>
            <a:fillRect/>
          </a:stretch>
        </p:blipFill>
        <p:spPr>
          <a:xfrm>
            <a:off x="0" y="200025"/>
            <a:ext cx="12192000" cy="6457950"/>
          </a:xfrm>
          <a:prstGeom prst="rect">
            <a:avLst/>
          </a:prstGeom>
        </p:spPr>
      </p:pic>
    </p:spTree>
    <p:extLst>
      <p:ext uri="{BB962C8B-B14F-4D97-AF65-F5344CB8AC3E}">
        <p14:creationId xmlns:p14="http://schemas.microsoft.com/office/powerpoint/2010/main" val="3162040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72E88-B140-4244-9EA3-6CE3C04842CA}"/>
              </a:ext>
            </a:extLst>
          </p:cNvPr>
          <p:cNvSpPr>
            <a:spLocks noGrp="1"/>
          </p:cNvSpPr>
          <p:nvPr>
            <p:ph type="title"/>
          </p:nvPr>
        </p:nvSpPr>
        <p:spPr>
          <a:xfrm>
            <a:off x="762000" y="-72582"/>
            <a:ext cx="10972800" cy="1143000"/>
          </a:xfrm>
        </p:spPr>
        <p:txBody>
          <a:bodyPr>
            <a:normAutofit/>
          </a:bodyPr>
          <a:lstStyle/>
          <a:p>
            <a:r>
              <a:rPr lang="en-IN" sz="4000" b="1" u="sng" dirty="0">
                <a:latin typeface="Times New Roman" panose="02020603050405020304" pitchFamily="18" charset="0"/>
                <a:cs typeface="Times New Roman" panose="02020603050405020304" pitchFamily="18" charset="0"/>
              </a:rPr>
              <a:t>RESULT &amp; DISCUSSION</a:t>
            </a:r>
          </a:p>
        </p:txBody>
      </p:sp>
      <p:pic>
        <p:nvPicPr>
          <p:cNvPr id="5" name="Content Placeholder 4">
            <a:extLst>
              <a:ext uri="{FF2B5EF4-FFF2-40B4-BE49-F238E27FC236}">
                <a16:creationId xmlns:a16="http://schemas.microsoft.com/office/drawing/2014/main" id="{85340092-D137-4F52-ADB0-66B393E2AF66}"/>
              </a:ext>
            </a:extLst>
          </p:cNvPr>
          <p:cNvPicPr>
            <a:picLocks noGrp="1" noChangeAspect="1"/>
          </p:cNvPicPr>
          <p:nvPr>
            <p:ph idx="1"/>
          </p:nvPr>
        </p:nvPicPr>
        <p:blipFill rotWithShape="1">
          <a:blip r:embed="rId2"/>
          <a:srcRect b="6378"/>
          <a:stretch/>
        </p:blipFill>
        <p:spPr>
          <a:xfrm>
            <a:off x="974674" y="825313"/>
            <a:ext cx="10547452" cy="4986259"/>
          </a:xfrm>
        </p:spPr>
      </p:pic>
      <p:sp>
        <p:nvSpPr>
          <p:cNvPr id="3" name="TextBox 2">
            <a:extLst>
              <a:ext uri="{FF2B5EF4-FFF2-40B4-BE49-F238E27FC236}">
                <a16:creationId xmlns:a16="http://schemas.microsoft.com/office/drawing/2014/main" id="{1D3B3FBD-9B3B-4887-B3C1-773C01CE93DD}"/>
              </a:ext>
            </a:extLst>
          </p:cNvPr>
          <p:cNvSpPr txBox="1"/>
          <p:nvPr/>
        </p:nvSpPr>
        <p:spPr>
          <a:xfrm>
            <a:off x="5162746" y="5840326"/>
            <a:ext cx="2171307" cy="38472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Cuisine Of Haryana</a:t>
            </a:r>
          </a:p>
        </p:txBody>
      </p:sp>
    </p:spTree>
    <p:extLst>
      <p:ext uri="{BB962C8B-B14F-4D97-AF65-F5344CB8AC3E}">
        <p14:creationId xmlns:p14="http://schemas.microsoft.com/office/powerpoint/2010/main" val="3161847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7FCA5C-46F5-4BD2-84F8-4A2FB496A7DF}"/>
              </a:ext>
            </a:extLst>
          </p:cNvPr>
          <p:cNvPicPr>
            <a:picLocks noChangeAspect="1"/>
          </p:cNvPicPr>
          <p:nvPr/>
        </p:nvPicPr>
        <p:blipFill>
          <a:blip r:embed="rId2"/>
          <a:stretch>
            <a:fillRect/>
          </a:stretch>
        </p:blipFill>
        <p:spPr>
          <a:xfrm>
            <a:off x="-9331" y="131800"/>
            <a:ext cx="12192000" cy="6538414"/>
          </a:xfrm>
          <a:prstGeom prst="rect">
            <a:avLst/>
          </a:prstGeom>
        </p:spPr>
      </p:pic>
    </p:spTree>
    <p:extLst>
      <p:ext uri="{BB962C8B-B14F-4D97-AF65-F5344CB8AC3E}">
        <p14:creationId xmlns:p14="http://schemas.microsoft.com/office/powerpoint/2010/main" val="196657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31F7-EDED-40FE-8276-0094FCB40A0F}"/>
              </a:ext>
            </a:extLst>
          </p:cNvPr>
          <p:cNvSpPr>
            <a:spLocks noGrp="1"/>
          </p:cNvSpPr>
          <p:nvPr>
            <p:ph type="title"/>
          </p:nvPr>
        </p:nvSpPr>
        <p:spPr>
          <a:xfrm>
            <a:off x="609600" y="0"/>
            <a:ext cx="10972800" cy="1143000"/>
          </a:xfrm>
        </p:spPr>
        <p:txBody>
          <a:bodyPr/>
          <a:lstStyle/>
          <a:p>
            <a:r>
              <a:rPr lang="en-IN" b="1" u="sng" dirty="0">
                <a:latin typeface="Times New Roman" panose="02020603050405020304" pitchFamily="18" charset="0"/>
                <a:cs typeface="Times New Roman" panose="02020603050405020304" pitchFamily="18" charset="0"/>
              </a:rPr>
              <a:t>RESULT &amp; DISCUSSION</a:t>
            </a:r>
          </a:p>
        </p:txBody>
      </p:sp>
      <p:sp>
        <p:nvSpPr>
          <p:cNvPr id="5" name="TextBox 4">
            <a:extLst>
              <a:ext uri="{FF2B5EF4-FFF2-40B4-BE49-F238E27FC236}">
                <a16:creationId xmlns:a16="http://schemas.microsoft.com/office/drawing/2014/main" id="{240D9078-757F-4DD7-A85A-535590842225}"/>
              </a:ext>
            </a:extLst>
          </p:cNvPr>
          <p:cNvSpPr txBox="1"/>
          <p:nvPr/>
        </p:nvSpPr>
        <p:spPr>
          <a:xfrm>
            <a:off x="4549020" y="5818067"/>
            <a:ext cx="3093957" cy="384721"/>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Cuisine Of Himachal Pradesh</a:t>
            </a:r>
          </a:p>
        </p:txBody>
      </p:sp>
      <p:pic>
        <p:nvPicPr>
          <p:cNvPr id="7" name="Picture 6">
            <a:extLst>
              <a:ext uri="{FF2B5EF4-FFF2-40B4-BE49-F238E27FC236}">
                <a16:creationId xmlns:a16="http://schemas.microsoft.com/office/drawing/2014/main" id="{9ED85352-BC97-45C6-97D0-A02FA88C954C}"/>
              </a:ext>
            </a:extLst>
          </p:cNvPr>
          <p:cNvPicPr>
            <a:picLocks noChangeAspect="1"/>
          </p:cNvPicPr>
          <p:nvPr/>
        </p:nvPicPr>
        <p:blipFill rotWithShape="1">
          <a:blip r:embed="rId2"/>
          <a:srcRect b="23987"/>
          <a:stretch/>
        </p:blipFill>
        <p:spPr>
          <a:xfrm>
            <a:off x="449344" y="989766"/>
            <a:ext cx="11293311" cy="4828764"/>
          </a:xfrm>
          <a:prstGeom prst="rect">
            <a:avLst/>
          </a:prstGeom>
        </p:spPr>
      </p:pic>
    </p:spTree>
    <p:extLst>
      <p:ext uri="{BB962C8B-B14F-4D97-AF65-F5344CB8AC3E}">
        <p14:creationId xmlns:p14="http://schemas.microsoft.com/office/powerpoint/2010/main" val="3530137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F7A0E-301F-433F-A66A-D8416CCD3AAF}"/>
              </a:ext>
            </a:extLst>
          </p:cNvPr>
          <p:cNvSpPr>
            <a:spLocks noGrp="1"/>
          </p:cNvSpPr>
          <p:nvPr>
            <p:ph type="title"/>
          </p:nvPr>
        </p:nvSpPr>
        <p:spPr>
          <a:xfrm rot="10800000" flipV="1">
            <a:off x="-169333" y="599168"/>
            <a:ext cx="12192000" cy="1181100"/>
          </a:xfrm>
        </p:spPr>
        <p:txBody>
          <a:bodyPr>
            <a:normAutofit fontScale="90000"/>
          </a:bodyPr>
          <a:lstStyle/>
          <a:p>
            <a:br>
              <a:rPr lang="en-US" b="1" u="sng" dirty="0">
                <a:solidFill>
                  <a:schemeClr val="tx1"/>
                </a:solidFill>
              </a:rPr>
            </a:br>
            <a:r>
              <a:rPr lang="en-US" sz="4000" b="1" u="sng" dirty="0">
                <a:solidFill>
                  <a:schemeClr val="tx1"/>
                </a:solidFill>
                <a:latin typeface="Times New Roman" pitchFamily="18" charset="0"/>
                <a:cs typeface="Times New Roman" pitchFamily="18" charset="0"/>
              </a:rPr>
              <a:t>Minor Project – I</a:t>
            </a:r>
            <a:br>
              <a:rPr lang="en-US" sz="4000" b="1" u="sng" dirty="0">
                <a:solidFill>
                  <a:schemeClr val="tx1"/>
                </a:solidFill>
                <a:latin typeface="Times New Roman" pitchFamily="18" charset="0"/>
                <a:cs typeface="Times New Roman" pitchFamily="18" charset="0"/>
              </a:rPr>
            </a:br>
            <a:br>
              <a:rPr lang="en-US" sz="4000" b="1" u="sng" dirty="0">
                <a:solidFill>
                  <a:schemeClr val="tx1"/>
                </a:solidFill>
                <a:latin typeface="Times New Roman" pitchFamily="18" charset="0"/>
                <a:cs typeface="Times New Roman" pitchFamily="18" charset="0"/>
              </a:rPr>
            </a:br>
            <a:r>
              <a:rPr lang="en-US" sz="2200" b="1" dirty="0">
                <a:solidFill>
                  <a:schemeClr val="tx1"/>
                </a:solidFill>
                <a:latin typeface="Times New Roman" pitchFamily="18" charset="0"/>
                <a:cs typeface="Times New Roman" pitchFamily="18" charset="0"/>
              </a:rPr>
              <a:t>Identifying and promoting various traditional endangered cuisines of different states using Data Analysis</a:t>
            </a:r>
            <a:endParaRPr lang="en-US" sz="2200" dirty="0">
              <a:solidFill>
                <a:schemeClr val="tx1"/>
              </a:solidFill>
            </a:endParaRPr>
          </a:p>
        </p:txBody>
      </p:sp>
      <p:graphicFrame>
        <p:nvGraphicFramePr>
          <p:cNvPr id="7" name="Content Placeholder 7"/>
          <p:cNvGraphicFramePr>
            <a:graphicFrameLocks/>
          </p:cNvGraphicFramePr>
          <p:nvPr>
            <p:extLst>
              <p:ext uri="{D42A27DB-BD31-4B8C-83A1-F6EECF244321}">
                <p14:modId xmlns:p14="http://schemas.microsoft.com/office/powerpoint/2010/main" val="130482931"/>
              </p:ext>
            </p:extLst>
          </p:nvPr>
        </p:nvGraphicFramePr>
        <p:xfrm>
          <a:off x="2007909" y="2917656"/>
          <a:ext cx="8428338" cy="1981232"/>
        </p:xfrm>
        <a:graphic>
          <a:graphicData uri="http://schemas.openxmlformats.org/drawingml/2006/table">
            <a:tbl>
              <a:tblPr firstRow="1" bandRow="1">
                <a:tableStyleId>{5940675A-B579-460E-94D1-54222C63F5DA}</a:tableStyleId>
              </a:tblPr>
              <a:tblGrid>
                <a:gridCol w="2011548">
                  <a:extLst>
                    <a:ext uri="{9D8B030D-6E8A-4147-A177-3AD203B41FA5}">
                      <a16:colId xmlns:a16="http://schemas.microsoft.com/office/drawing/2014/main" val="20000"/>
                    </a:ext>
                  </a:extLst>
                </a:gridCol>
                <a:gridCol w="2138930">
                  <a:extLst>
                    <a:ext uri="{9D8B030D-6E8A-4147-A177-3AD203B41FA5}">
                      <a16:colId xmlns:a16="http://schemas.microsoft.com/office/drawing/2014/main" val="20001"/>
                    </a:ext>
                  </a:extLst>
                </a:gridCol>
                <a:gridCol w="2138930">
                  <a:extLst>
                    <a:ext uri="{9D8B030D-6E8A-4147-A177-3AD203B41FA5}">
                      <a16:colId xmlns:a16="http://schemas.microsoft.com/office/drawing/2014/main" val="20002"/>
                    </a:ext>
                  </a:extLst>
                </a:gridCol>
                <a:gridCol w="2138930">
                  <a:extLst>
                    <a:ext uri="{9D8B030D-6E8A-4147-A177-3AD203B41FA5}">
                      <a16:colId xmlns:a16="http://schemas.microsoft.com/office/drawing/2014/main" val="20003"/>
                    </a:ext>
                  </a:extLst>
                </a:gridCol>
              </a:tblGrid>
              <a:tr h="351118">
                <a:tc>
                  <a:txBody>
                    <a:bodyPr/>
                    <a:lstStyle/>
                    <a:p>
                      <a:pPr algn="ctr"/>
                      <a:r>
                        <a:rPr lang="en-IN" b="1" dirty="0"/>
                        <a:t>MEMBER’S NAME</a:t>
                      </a:r>
                      <a:endParaRPr lang="en-US" b="1" dirty="0"/>
                    </a:p>
                  </a:txBody>
                  <a:tcPr/>
                </a:tc>
                <a:tc>
                  <a:txBody>
                    <a:bodyPr/>
                    <a:lstStyle/>
                    <a:p>
                      <a:pPr algn="ctr"/>
                      <a:r>
                        <a:rPr lang="en-IN" b="1" dirty="0"/>
                        <a:t>ROLL NUMBER</a:t>
                      </a:r>
                      <a:endParaRPr lang="en-US" b="1" dirty="0"/>
                    </a:p>
                  </a:txBody>
                  <a:tcPr/>
                </a:tc>
                <a:tc>
                  <a:txBody>
                    <a:bodyPr/>
                    <a:lstStyle/>
                    <a:p>
                      <a:pPr algn="ctr"/>
                      <a:r>
                        <a:rPr lang="en-IN" b="1" dirty="0"/>
                        <a:t>SAP ID</a:t>
                      </a:r>
                      <a:endParaRPr lang="en-US" b="1" dirty="0"/>
                    </a:p>
                  </a:txBody>
                  <a:tcPr/>
                </a:tc>
                <a:tc>
                  <a:txBody>
                    <a:bodyPr/>
                    <a:lstStyle/>
                    <a:p>
                      <a:pPr algn="ctr"/>
                      <a:r>
                        <a:rPr lang="en-IN" b="1" dirty="0"/>
                        <a:t>BRANCH</a:t>
                      </a:r>
                      <a:endParaRPr lang="en-US" b="1" dirty="0"/>
                    </a:p>
                  </a:txBody>
                  <a:tcPr/>
                </a:tc>
                <a:extLst>
                  <a:ext uri="{0D108BD9-81ED-4DB2-BD59-A6C34878D82A}">
                    <a16:rowId xmlns:a16="http://schemas.microsoft.com/office/drawing/2014/main" val="10000"/>
                  </a:ext>
                </a:extLst>
              </a:tr>
              <a:tr h="400058">
                <a:tc>
                  <a:txBody>
                    <a:bodyPr/>
                    <a:lstStyle/>
                    <a:p>
                      <a:pPr algn="ctr"/>
                      <a:r>
                        <a:rPr lang="en-US" dirty="0"/>
                        <a:t>Saumya Sinha</a:t>
                      </a:r>
                    </a:p>
                  </a:txBody>
                  <a:tcPr/>
                </a:tc>
                <a:tc>
                  <a:txBody>
                    <a:bodyPr/>
                    <a:lstStyle/>
                    <a:p>
                      <a:pPr algn="ctr"/>
                      <a:r>
                        <a:rPr lang="en-US" dirty="0"/>
                        <a:t>R103219015</a:t>
                      </a:r>
                    </a:p>
                  </a:txBody>
                  <a:tcPr/>
                </a:tc>
                <a:tc>
                  <a:txBody>
                    <a:bodyPr/>
                    <a:lstStyle/>
                    <a:p>
                      <a:pPr algn="ctr"/>
                      <a:r>
                        <a:rPr lang="en-US" dirty="0"/>
                        <a:t>500076037</a:t>
                      </a:r>
                    </a:p>
                  </a:txBody>
                  <a:tcPr/>
                </a:tc>
                <a:tc>
                  <a:txBody>
                    <a:bodyPr/>
                    <a:lstStyle/>
                    <a:p>
                      <a:pPr algn="ctr"/>
                      <a:r>
                        <a:rPr lang="en-US" dirty="0"/>
                        <a:t>CSE-BAO</a:t>
                      </a:r>
                    </a:p>
                  </a:txBody>
                  <a:tcPr/>
                </a:tc>
                <a:extLst>
                  <a:ext uri="{0D108BD9-81ED-4DB2-BD59-A6C34878D82A}">
                    <a16:rowId xmlns:a16="http://schemas.microsoft.com/office/drawing/2014/main" val="10001"/>
                  </a:ext>
                </a:extLst>
              </a:tr>
              <a:tr h="400058">
                <a:tc>
                  <a:txBody>
                    <a:bodyPr/>
                    <a:lstStyle/>
                    <a:p>
                      <a:pPr algn="ctr"/>
                      <a:r>
                        <a:rPr lang="en-US" dirty="0"/>
                        <a:t>Divyanshu Chopra</a:t>
                      </a:r>
                    </a:p>
                  </a:txBody>
                  <a:tcPr/>
                </a:tc>
                <a:tc>
                  <a:txBody>
                    <a:bodyPr/>
                    <a:lstStyle/>
                    <a:p>
                      <a:pPr algn="ctr"/>
                      <a:r>
                        <a:rPr lang="en-US" dirty="0"/>
                        <a:t>R103219005</a:t>
                      </a:r>
                    </a:p>
                  </a:txBody>
                  <a:tcPr/>
                </a:tc>
                <a:tc>
                  <a:txBody>
                    <a:bodyPr/>
                    <a:lstStyle/>
                    <a:p>
                      <a:pPr algn="ctr"/>
                      <a:r>
                        <a:rPr lang="en-US" dirty="0"/>
                        <a:t>500075316</a:t>
                      </a:r>
                    </a:p>
                  </a:txBody>
                  <a:tcPr/>
                </a:tc>
                <a:tc>
                  <a:txBody>
                    <a:bodyPr/>
                    <a:lstStyle/>
                    <a:p>
                      <a:pPr algn="ctr"/>
                      <a:r>
                        <a:rPr lang="en-US" dirty="0"/>
                        <a:t>CSE-BAO</a:t>
                      </a:r>
                    </a:p>
                  </a:txBody>
                  <a:tcPr/>
                </a:tc>
                <a:extLst>
                  <a:ext uri="{0D108BD9-81ED-4DB2-BD59-A6C34878D82A}">
                    <a16:rowId xmlns:a16="http://schemas.microsoft.com/office/drawing/2014/main" val="10002"/>
                  </a:ext>
                </a:extLst>
              </a:tr>
              <a:tr h="400058">
                <a:tc>
                  <a:txBody>
                    <a:bodyPr/>
                    <a:lstStyle/>
                    <a:p>
                      <a:pPr algn="ctr"/>
                      <a:r>
                        <a:rPr lang="en-US" dirty="0"/>
                        <a:t>Shashwat Mishra</a:t>
                      </a:r>
                    </a:p>
                  </a:txBody>
                  <a:tcPr/>
                </a:tc>
                <a:tc>
                  <a:txBody>
                    <a:bodyPr/>
                    <a:lstStyle/>
                    <a:p>
                      <a:pPr algn="ctr"/>
                      <a:r>
                        <a:rPr lang="en-US" dirty="0"/>
                        <a:t>R103219017</a:t>
                      </a:r>
                    </a:p>
                  </a:txBody>
                  <a:tcPr/>
                </a:tc>
                <a:tc>
                  <a:txBody>
                    <a:bodyPr/>
                    <a:lstStyle/>
                    <a:p>
                      <a:pPr algn="ctr"/>
                      <a:r>
                        <a:rPr lang="en-US" dirty="0"/>
                        <a:t>500075273</a:t>
                      </a:r>
                    </a:p>
                  </a:txBody>
                  <a:tcPr/>
                </a:tc>
                <a:tc>
                  <a:txBody>
                    <a:bodyPr/>
                    <a:lstStyle/>
                    <a:p>
                      <a:pPr algn="ctr"/>
                      <a:r>
                        <a:rPr lang="en-US" dirty="0"/>
                        <a:t>CSE-BAO</a:t>
                      </a:r>
                    </a:p>
                  </a:txBody>
                  <a:tcPr/>
                </a:tc>
                <a:extLst>
                  <a:ext uri="{0D108BD9-81ED-4DB2-BD59-A6C34878D82A}">
                    <a16:rowId xmlns:a16="http://schemas.microsoft.com/office/drawing/2014/main" val="10003"/>
                  </a:ext>
                </a:extLst>
              </a:tr>
              <a:tr h="400058">
                <a:tc>
                  <a:txBody>
                    <a:bodyPr/>
                    <a:lstStyle/>
                    <a:p>
                      <a:pPr algn="ctr"/>
                      <a:r>
                        <a:rPr lang="en-US" dirty="0"/>
                        <a:t>Tarun Kumar</a:t>
                      </a:r>
                    </a:p>
                  </a:txBody>
                  <a:tcPr/>
                </a:tc>
                <a:tc>
                  <a:txBody>
                    <a:bodyPr/>
                    <a:lstStyle/>
                    <a:p>
                      <a:pPr algn="ctr"/>
                      <a:r>
                        <a:rPr lang="en-US" dirty="0"/>
                        <a:t>R103219031</a:t>
                      </a:r>
                    </a:p>
                  </a:txBody>
                  <a:tcPr/>
                </a:tc>
                <a:tc>
                  <a:txBody>
                    <a:bodyPr/>
                    <a:lstStyle/>
                    <a:p>
                      <a:pPr algn="ctr"/>
                      <a:r>
                        <a:rPr lang="en-US" dirty="0"/>
                        <a:t>500078207</a:t>
                      </a:r>
                    </a:p>
                  </a:txBody>
                  <a:tcPr/>
                </a:tc>
                <a:tc>
                  <a:txBody>
                    <a:bodyPr/>
                    <a:lstStyle/>
                    <a:p>
                      <a:pPr algn="ctr"/>
                      <a:r>
                        <a:rPr lang="en-US" dirty="0"/>
                        <a:t>CSE-BAO</a:t>
                      </a:r>
                    </a:p>
                  </a:txBody>
                  <a:tcPr/>
                </a:tc>
                <a:extLst>
                  <a:ext uri="{0D108BD9-81ED-4DB2-BD59-A6C34878D82A}">
                    <a16:rowId xmlns:a16="http://schemas.microsoft.com/office/drawing/2014/main" val="2198318256"/>
                  </a:ext>
                </a:extLst>
              </a:tr>
            </a:tbl>
          </a:graphicData>
        </a:graphic>
      </p:graphicFrame>
      <p:sp>
        <p:nvSpPr>
          <p:cNvPr id="8" name="Rectangle 7"/>
          <p:cNvSpPr/>
          <p:nvPr/>
        </p:nvSpPr>
        <p:spPr>
          <a:xfrm>
            <a:off x="3048000" y="5550947"/>
            <a:ext cx="6096000" cy="707886"/>
          </a:xfrm>
          <a:prstGeom prst="rect">
            <a:avLst/>
          </a:prstGeom>
        </p:spPr>
        <p:txBody>
          <a:bodyPr>
            <a:spAutoFit/>
          </a:bodyPr>
          <a:lstStyle/>
          <a:p>
            <a:pPr algn="ctr"/>
            <a:r>
              <a:rPr lang="en-US" sz="2000" dirty="0"/>
              <a:t>Under the guidance of</a:t>
            </a:r>
          </a:p>
          <a:p>
            <a:pPr algn="ctr"/>
            <a:r>
              <a:rPr lang="en-US" sz="2000" b="1" u="sng" dirty="0"/>
              <a:t>Dr. Piyush Chauhan</a:t>
            </a:r>
            <a:endParaRPr lang="en-US" sz="2000" u="sng" dirty="0"/>
          </a:p>
        </p:txBody>
      </p:sp>
    </p:spTree>
    <p:extLst>
      <p:ext uri="{BB962C8B-B14F-4D97-AF65-F5344CB8AC3E}">
        <p14:creationId xmlns:p14="http://schemas.microsoft.com/office/powerpoint/2010/main" val="38606732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4EFB1-B8F5-4ACB-B182-439F1CF38E2F}"/>
              </a:ext>
            </a:extLst>
          </p:cNvPr>
          <p:cNvSpPr>
            <a:spLocks noGrp="1"/>
          </p:cNvSpPr>
          <p:nvPr>
            <p:ph type="title"/>
          </p:nvPr>
        </p:nvSpPr>
        <p:spPr>
          <a:xfrm>
            <a:off x="609600" y="0"/>
            <a:ext cx="10972800" cy="1143000"/>
          </a:xfrm>
        </p:spPr>
        <p:txBody>
          <a:bodyPr/>
          <a:lstStyle/>
          <a:p>
            <a:r>
              <a:rPr lang="en-US" b="1" u="sng" dirty="0">
                <a:latin typeface="Times New Roman" panose="02020603050405020304" pitchFamily="18" charset="0"/>
                <a:cs typeface="Times New Roman" panose="02020603050405020304" pitchFamily="18" charset="0"/>
              </a:rPr>
              <a:t>LINEAR REGRESSION GRAPH</a:t>
            </a:r>
            <a:endParaRPr lang="en-IN" b="1"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6D42EA9-D4C1-48BE-A201-BD977F806854}"/>
              </a:ext>
            </a:extLst>
          </p:cNvPr>
          <p:cNvPicPr>
            <a:picLocks noChangeAspect="1"/>
          </p:cNvPicPr>
          <p:nvPr/>
        </p:nvPicPr>
        <p:blipFill>
          <a:blip r:embed="rId2"/>
          <a:stretch>
            <a:fillRect/>
          </a:stretch>
        </p:blipFill>
        <p:spPr>
          <a:xfrm>
            <a:off x="281394" y="938363"/>
            <a:ext cx="3527035" cy="2915741"/>
          </a:xfrm>
          <a:prstGeom prst="rect">
            <a:avLst/>
          </a:prstGeom>
        </p:spPr>
      </p:pic>
      <p:pic>
        <p:nvPicPr>
          <p:cNvPr id="6" name="Picture 5">
            <a:extLst>
              <a:ext uri="{FF2B5EF4-FFF2-40B4-BE49-F238E27FC236}">
                <a16:creationId xmlns:a16="http://schemas.microsoft.com/office/drawing/2014/main" id="{5213D7BD-BFAB-49C1-8E00-FD1331743A2B}"/>
              </a:ext>
            </a:extLst>
          </p:cNvPr>
          <p:cNvPicPr>
            <a:picLocks noChangeAspect="1"/>
          </p:cNvPicPr>
          <p:nvPr/>
        </p:nvPicPr>
        <p:blipFill>
          <a:blip r:embed="rId3"/>
          <a:stretch>
            <a:fillRect/>
          </a:stretch>
        </p:blipFill>
        <p:spPr>
          <a:xfrm>
            <a:off x="6400264" y="979013"/>
            <a:ext cx="3262210" cy="27185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a:extLst>
              <a:ext uri="{FF2B5EF4-FFF2-40B4-BE49-F238E27FC236}">
                <a16:creationId xmlns:a16="http://schemas.microsoft.com/office/drawing/2014/main" id="{D0E23D60-9F6E-4EBC-9972-598DFC91E29D}"/>
              </a:ext>
            </a:extLst>
          </p:cNvPr>
          <p:cNvPicPr>
            <a:picLocks noChangeAspect="1"/>
          </p:cNvPicPr>
          <p:nvPr/>
        </p:nvPicPr>
        <p:blipFill>
          <a:blip r:embed="rId4"/>
          <a:stretch>
            <a:fillRect/>
          </a:stretch>
        </p:blipFill>
        <p:spPr>
          <a:xfrm>
            <a:off x="416331" y="3854104"/>
            <a:ext cx="3392098" cy="2837335"/>
          </a:xfrm>
          <a:prstGeom prst="rect">
            <a:avLst/>
          </a:prstGeom>
        </p:spPr>
      </p:pic>
      <p:pic>
        <p:nvPicPr>
          <p:cNvPr id="10" name="Picture 9">
            <a:extLst>
              <a:ext uri="{FF2B5EF4-FFF2-40B4-BE49-F238E27FC236}">
                <a16:creationId xmlns:a16="http://schemas.microsoft.com/office/drawing/2014/main" id="{8581181E-94E9-401B-B448-0738B0345A11}"/>
              </a:ext>
            </a:extLst>
          </p:cNvPr>
          <p:cNvPicPr>
            <a:picLocks noChangeAspect="1"/>
          </p:cNvPicPr>
          <p:nvPr/>
        </p:nvPicPr>
        <p:blipFill>
          <a:blip r:embed="rId5"/>
          <a:stretch>
            <a:fillRect/>
          </a:stretch>
        </p:blipFill>
        <p:spPr>
          <a:xfrm>
            <a:off x="6225003" y="3854104"/>
            <a:ext cx="3612731" cy="2915741"/>
          </a:xfrm>
          <a:prstGeom prst="rect">
            <a:avLst/>
          </a:prstGeom>
        </p:spPr>
      </p:pic>
      <p:sp>
        <p:nvSpPr>
          <p:cNvPr id="11" name="TextBox 10">
            <a:extLst>
              <a:ext uri="{FF2B5EF4-FFF2-40B4-BE49-F238E27FC236}">
                <a16:creationId xmlns:a16="http://schemas.microsoft.com/office/drawing/2014/main" id="{68D541A2-0AAF-4F13-BC9F-3D6F0CE3EE1C}"/>
              </a:ext>
            </a:extLst>
          </p:cNvPr>
          <p:cNvSpPr txBox="1"/>
          <p:nvPr/>
        </p:nvSpPr>
        <p:spPr>
          <a:xfrm>
            <a:off x="3763901" y="1216058"/>
            <a:ext cx="1432874" cy="677108"/>
          </a:xfrm>
          <a:prstGeom prst="rect">
            <a:avLst/>
          </a:prstGeom>
          <a:noFill/>
        </p:spPr>
        <p:txBody>
          <a:bodyPr wrap="square" rtlCol="0">
            <a:spAutoFit/>
          </a:bodyPr>
          <a:lstStyle/>
          <a:p>
            <a:r>
              <a:rPr lang="en-IN" dirty="0"/>
              <a:t>Himachal</a:t>
            </a:r>
          </a:p>
          <a:p>
            <a:r>
              <a:rPr lang="en-IN" dirty="0"/>
              <a:t>Pradesh </a:t>
            </a:r>
          </a:p>
        </p:txBody>
      </p:sp>
      <p:sp>
        <p:nvSpPr>
          <p:cNvPr id="12" name="TextBox 11">
            <a:extLst>
              <a:ext uri="{FF2B5EF4-FFF2-40B4-BE49-F238E27FC236}">
                <a16:creationId xmlns:a16="http://schemas.microsoft.com/office/drawing/2014/main" id="{CC2B0337-0FE9-40F0-A8A2-15A68F6A8F54}"/>
              </a:ext>
            </a:extLst>
          </p:cNvPr>
          <p:cNvSpPr txBox="1"/>
          <p:nvPr/>
        </p:nvSpPr>
        <p:spPr>
          <a:xfrm>
            <a:off x="9696332" y="1143000"/>
            <a:ext cx="1432874" cy="677108"/>
          </a:xfrm>
          <a:prstGeom prst="rect">
            <a:avLst/>
          </a:prstGeom>
          <a:noFill/>
        </p:spPr>
        <p:txBody>
          <a:bodyPr wrap="square" rtlCol="0">
            <a:spAutoFit/>
          </a:bodyPr>
          <a:lstStyle/>
          <a:p>
            <a:r>
              <a:rPr lang="en-IN" dirty="0"/>
              <a:t>Madhya</a:t>
            </a:r>
          </a:p>
          <a:p>
            <a:r>
              <a:rPr lang="en-IN" dirty="0"/>
              <a:t>Pradesh </a:t>
            </a:r>
          </a:p>
        </p:txBody>
      </p:sp>
      <p:sp>
        <p:nvSpPr>
          <p:cNvPr id="13" name="TextBox 12">
            <a:extLst>
              <a:ext uri="{FF2B5EF4-FFF2-40B4-BE49-F238E27FC236}">
                <a16:creationId xmlns:a16="http://schemas.microsoft.com/office/drawing/2014/main" id="{15E76C66-00C8-4B13-9982-2C7A7C7E6ECB}"/>
              </a:ext>
            </a:extLst>
          </p:cNvPr>
          <p:cNvSpPr txBox="1"/>
          <p:nvPr/>
        </p:nvSpPr>
        <p:spPr>
          <a:xfrm>
            <a:off x="3781184" y="4453913"/>
            <a:ext cx="1432874" cy="384721"/>
          </a:xfrm>
          <a:prstGeom prst="rect">
            <a:avLst/>
          </a:prstGeom>
          <a:noFill/>
        </p:spPr>
        <p:txBody>
          <a:bodyPr wrap="square" rtlCol="0">
            <a:spAutoFit/>
          </a:bodyPr>
          <a:lstStyle/>
          <a:p>
            <a:r>
              <a:rPr lang="en-IN" dirty="0"/>
              <a:t>Haryana</a:t>
            </a:r>
          </a:p>
        </p:txBody>
      </p:sp>
      <p:sp>
        <p:nvSpPr>
          <p:cNvPr id="14" name="TextBox 13">
            <a:extLst>
              <a:ext uri="{FF2B5EF4-FFF2-40B4-BE49-F238E27FC236}">
                <a16:creationId xmlns:a16="http://schemas.microsoft.com/office/drawing/2014/main" id="{A47BD69A-CA74-44EA-AAAF-0CBFA9ECDA81}"/>
              </a:ext>
            </a:extLst>
          </p:cNvPr>
          <p:cNvSpPr txBox="1"/>
          <p:nvPr/>
        </p:nvSpPr>
        <p:spPr>
          <a:xfrm>
            <a:off x="9856587" y="4453913"/>
            <a:ext cx="1432874" cy="384721"/>
          </a:xfrm>
          <a:prstGeom prst="rect">
            <a:avLst/>
          </a:prstGeom>
          <a:noFill/>
        </p:spPr>
        <p:txBody>
          <a:bodyPr wrap="square" rtlCol="0">
            <a:spAutoFit/>
          </a:bodyPr>
          <a:lstStyle/>
          <a:p>
            <a:r>
              <a:rPr lang="en-IN" dirty="0"/>
              <a:t>Bihar</a:t>
            </a:r>
          </a:p>
        </p:txBody>
      </p:sp>
    </p:spTree>
    <p:extLst>
      <p:ext uri="{BB962C8B-B14F-4D97-AF65-F5344CB8AC3E}">
        <p14:creationId xmlns:p14="http://schemas.microsoft.com/office/powerpoint/2010/main" val="848785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07AF-3F4B-48D3-B64F-068163A33DD2}"/>
              </a:ext>
            </a:extLst>
          </p:cNvPr>
          <p:cNvSpPr>
            <a:spLocks noGrp="1"/>
          </p:cNvSpPr>
          <p:nvPr>
            <p:ph type="title"/>
          </p:nvPr>
        </p:nvSpPr>
        <p:spPr/>
        <p:txBody>
          <a:bodyPr/>
          <a:lstStyle/>
          <a:p>
            <a:r>
              <a:rPr lang="en-IN" sz="4400" b="1" u="sng" dirty="0">
                <a:latin typeface="Times New Roman" panose="02020603050405020304" pitchFamily="18" charset="0"/>
                <a:cs typeface="Times New Roman" panose="02020603050405020304" pitchFamily="18" charset="0"/>
              </a:rPr>
              <a:t>RESULT &amp; DISCUSSION</a:t>
            </a:r>
            <a:endParaRPr lang="en-IN" dirty="0"/>
          </a:p>
        </p:txBody>
      </p:sp>
      <p:pic>
        <p:nvPicPr>
          <p:cNvPr id="5" name="Content Placeholder 4">
            <a:extLst>
              <a:ext uri="{FF2B5EF4-FFF2-40B4-BE49-F238E27FC236}">
                <a16:creationId xmlns:a16="http://schemas.microsoft.com/office/drawing/2014/main" id="{2519819B-7A3A-4827-9250-6C48B9C5CF14}"/>
              </a:ext>
            </a:extLst>
          </p:cNvPr>
          <p:cNvPicPr>
            <a:picLocks noGrp="1" noChangeAspect="1"/>
          </p:cNvPicPr>
          <p:nvPr>
            <p:ph idx="1"/>
          </p:nvPr>
        </p:nvPicPr>
        <p:blipFill>
          <a:blip r:embed="rId2"/>
          <a:stretch>
            <a:fillRect/>
          </a:stretch>
        </p:blipFill>
        <p:spPr>
          <a:xfrm>
            <a:off x="1151501" y="2078433"/>
            <a:ext cx="5951736" cy="2057578"/>
          </a:xfrm>
        </p:spPr>
      </p:pic>
      <p:pic>
        <p:nvPicPr>
          <p:cNvPr id="7" name="Picture 6">
            <a:extLst>
              <a:ext uri="{FF2B5EF4-FFF2-40B4-BE49-F238E27FC236}">
                <a16:creationId xmlns:a16="http://schemas.microsoft.com/office/drawing/2014/main" id="{46DC29A9-812F-441A-B77C-3789096AA291}"/>
              </a:ext>
            </a:extLst>
          </p:cNvPr>
          <p:cNvPicPr>
            <a:picLocks noChangeAspect="1"/>
          </p:cNvPicPr>
          <p:nvPr/>
        </p:nvPicPr>
        <p:blipFill>
          <a:blip r:embed="rId3"/>
          <a:stretch>
            <a:fillRect/>
          </a:stretch>
        </p:blipFill>
        <p:spPr>
          <a:xfrm>
            <a:off x="1151501" y="4679755"/>
            <a:ext cx="5601185" cy="1249788"/>
          </a:xfrm>
          <a:prstGeom prst="rect">
            <a:avLst/>
          </a:prstGeom>
        </p:spPr>
      </p:pic>
      <p:sp>
        <p:nvSpPr>
          <p:cNvPr id="8" name="TextBox 7">
            <a:extLst>
              <a:ext uri="{FF2B5EF4-FFF2-40B4-BE49-F238E27FC236}">
                <a16:creationId xmlns:a16="http://schemas.microsoft.com/office/drawing/2014/main" id="{3523FE67-6C53-40C1-982C-53D813463757}"/>
              </a:ext>
            </a:extLst>
          </p:cNvPr>
          <p:cNvSpPr txBox="1"/>
          <p:nvPr/>
        </p:nvSpPr>
        <p:spPr>
          <a:xfrm>
            <a:off x="1151501" y="1734532"/>
            <a:ext cx="6399369" cy="369332"/>
          </a:xfrm>
          <a:prstGeom prst="rect">
            <a:avLst/>
          </a:prstGeom>
          <a:noFill/>
        </p:spPr>
        <p:txBody>
          <a:bodyPr wrap="square" rtlCol="0">
            <a:spAutoFit/>
          </a:bodyPr>
          <a:lstStyle/>
          <a:p>
            <a:r>
              <a:rPr lang="en-IN" sz="1800" b="1" dirty="0">
                <a:latin typeface="Times New Roman" panose="02020603050405020304" pitchFamily="18" charset="0"/>
                <a:cs typeface="Times New Roman" panose="02020603050405020304" pitchFamily="18" charset="0"/>
              </a:rPr>
              <a:t>Formula for Linear Regression:</a:t>
            </a:r>
          </a:p>
        </p:txBody>
      </p:sp>
      <p:sp>
        <p:nvSpPr>
          <p:cNvPr id="9" name="TextBox 8">
            <a:extLst>
              <a:ext uri="{FF2B5EF4-FFF2-40B4-BE49-F238E27FC236}">
                <a16:creationId xmlns:a16="http://schemas.microsoft.com/office/drawing/2014/main" id="{04833EFA-B0B8-44FA-9D73-C80B5DF24070}"/>
              </a:ext>
            </a:extLst>
          </p:cNvPr>
          <p:cNvSpPr txBox="1"/>
          <p:nvPr/>
        </p:nvSpPr>
        <p:spPr>
          <a:xfrm>
            <a:off x="1151500" y="4136011"/>
            <a:ext cx="6399369" cy="369332"/>
          </a:xfrm>
          <a:prstGeom prst="rect">
            <a:avLst/>
          </a:prstGeom>
          <a:noFill/>
        </p:spPr>
        <p:txBody>
          <a:bodyPr wrap="square" rtlCol="0">
            <a:spAutoFit/>
          </a:bodyPr>
          <a:lstStyle/>
          <a:p>
            <a:r>
              <a:rPr lang="en-IN" sz="1800" b="1" dirty="0">
                <a:latin typeface="Times New Roman" panose="02020603050405020304" pitchFamily="18" charset="0"/>
                <a:cs typeface="Times New Roman" panose="02020603050405020304" pitchFamily="18" charset="0"/>
              </a:rPr>
              <a:t>Formula for Adjusted R-Squared:</a:t>
            </a:r>
          </a:p>
        </p:txBody>
      </p:sp>
    </p:spTree>
    <p:extLst>
      <p:ext uri="{BB962C8B-B14F-4D97-AF65-F5344CB8AC3E}">
        <p14:creationId xmlns:p14="http://schemas.microsoft.com/office/powerpoint/2010/main" val="3234598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5A788-5C56-4C9E-B402-7280A97A2555}"/>
              </a:ext>
            </a:extLst>
          </p:cNvPr>
          <p:cNvSpPr>
            <a:spLocks noGrp="1"/>
          </p:cNvSpPr>
          <p:nvPr>
            <p:ph type="title"/>
          </p:nvPr>
        </p:nvSpPr>
        <p:spPr/>
        <p:txBody>
          <a:bodyPr>
            <a:normAutofit fontScale="90000"/>
          </a:bodyPr>
          <a:lstStyle/>
          <a:p>
            <a:r>
              <a:rPr lang="en-IN" sz="4000" b="1" u="sng" dirty="0">
                <a:latin typeface="Times New Roman" panose="02020603050405020304" pitchFamily="18" charset="0"/>
                <a:cs typeface="Times New Roman" panose="02020603050405020304" pitchFamily="18" charset="0"/>
              </a:rPr>
              <a:t>APPLICATIONS &amp; FUTURE SCOPE  OF  PROJECT</a:t>
            </a:r>
          </a:p>
        </p:txBody>
      </p:sp>
      <p:sp>
        <p:nvSpPr>
          <p:cNvPr id="3" name="Content Placeholder 2">
            <a:extLst>
              <a:ext uri="{FF2B5EF4-FFF2-40B4-BE49-F238E27FC236}">
                <a16:creationId xmlns:a16="http://schemas.microsoft.com/office/drawing/2014/main" id="{B2A34C63-8633-4BBA-94C8-6A4B2806913B}"/>
              </a:ext>
            </a:extLst>
          </p:cNvPr>
          <p:cNvSpPr>
            <a:spLocks noGrp="1"/>
          </p:cNvSpPr>
          <p:nvPr>
            <p:ph idx="1"/>
          </p:nvPr>
        </p:nvSpPr>
        <p:spPr/>
        <p:txBody>
          <a:bodyPr/>
          <a:lstStyle/>
          <a:p>
            <a:pPr algn="just">
              <a:lnSpc>
                <a:spcPct val="115000"/>
              </a:lnSpc>
              <a:spcAft>
                <a:spcPts val="800"/>
              </a:spcAft>
            </a:pPr>
            <a:r>
              <a:rPr lang="en-US" sz="1800" b="1" u="sng" dirty="0">
                <a:effectLst/>
                <a:latin typeface="Times New Roman" panose="02020603050405020304" pitchFamily="18" charset="0"/>
                <a:ea typeface="Calibri" panose="020F0502020204030204" pitchFamily="34" charset="0"/>
                <a:cs typeface="Mangal" panose="02040503050203030202" pitchFamily="18" charset="0"/>
              </a:rPr>
              <a:t>Tourism</a:t>
            </a:r>
            <a:r>
              <a:rPr lang="en-US" sz="1800" dirty="0">
                <a:effectLst/>
                <a:latin typeface="Times New Roman" panose="02020603050405020304" pitchFamily="18" charset="0"/>
                <a:ea typeface="Calibri" panose="020F0502020204030204" pitchFamily="34" charset="0"/>
                <a:cs typeface="Mangal" panose="02040503050203030202" pitchFamily="18" charset="0"/>
              </a:rPr>
              <a:t>: Traditional foods have become an essential or key motivator in the decisions of tourists. The project will enhance the decision-making process of tourists in selection of a particular traditional dish from its local cuisine.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800"/>
              </a:spcAft>
            </a:pPr>
            <a:r>
              <a:rPr lang="en-US" sz="1800" b="1" u="sng" dirty="0">
                <a:effectLst/>
                <a:latin typeface="Times New Roman" panose="02020603050405020304" pitchFamily="18" charset="0"/>
                <a:ea typeface="Calibri" panose="020F0502020204030204" pitchFamily="34" charset="0"/>
                <a:cs typeface="Mangal" panose="02040503050203030202" pitchFamily="18" charset="0"/>
              </a:rPr>
              <a:t>Cultural &amp; Traditional Activity &amp; Entertainment </a:t>
            </a:r>
            <a:r>
              <a:rPr lang="en-US" sz="1800" b="1" u="sng" dirty="0" err="1">
                <a:effectLst/>
                <a:latin typeface="Times New Roman" panose="02020603050405020304" pitchFamily="18" charset="0"/>
                <a:ea typeface="Calibri" panose="020F0502020204030204" pitchFamily="34" charset="0"/>
                <a:cs typeface="Mangal" panose="02040503050203030202" pitchFamily="18" charset="0"/>
              </a:rPr>
              <a:t>Centres</a:t>
            </a:r>
            <a:r>
              <a:rPr lang="en-US" sz="1800" dirty="0">
                <a:effectLst/>
                <a:latin typeface="Times New Roman" panose="02020603050405020304" pitchFamily="18" charset="0"/>
                <a:ea typeface="Calibri" panose="020F0502020204030204" pitchFamily="34" charset="0"/>
                <a:cs typeface="Mangal" panose="02040503050203030202" pitchFamily="18" charset="0"/>
              </a:rPr>
              <a:t>: Since the global pandemic the visits to such centers have declined. Food plays a vital role in attracting tourists and adventurers to various location. These centers can target the above group of people and bring these delicious traditional cuisines to their notice.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800"/>
              </a:spcAft>
            </a:pPr>
            <a:r>
              <a:rPr lang="en-US" sz="1800" b="1" u="sng" dirty="0">
                <a:effectLst/>
                <a:latin typeface="Times New Roman" panose="02020603050405020304" pitchFamily="18" charset="0"/>
                <a:ea typeface="Calibri" panose="020F0502020204030204" pitchFamily="34" charset="0"/>
                <a:cs typeface="Mangal" panose="02040503050203030202" pitchFamily="18" charset="0"/>
              </a:rPr>
              <a:t>Support to Local Vendors:</a:t>
            </a:r>
            <a:r>
              <a:rPr lang="en-US" sz="1800" b="1"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a:effectLst/>
                <a:latin typeface="Times New Roman" panose="02020603050405020304" pitchFamily="18" charset="0"/>
                <a:ea typeface="Calibri" panose="020F0502020204030204" pitchFamily="34" charset="0"/>
                <a:cs typeface="Mangal" panose="02040503050203030202" pitchFamily="18" charset="0"/>
              </a:rPr>
              <a:t>The project will help local vendors’ recipes of the cuisines which are with them with ages which will get the recognition and can be perceived by the visitors and local residents.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800"/>
              </a:spcAft>
            </a:pPr>
            <a:r>
              <a:rPr lang="en-US" sz="1800" b="1" u="sng" dirty="0">
                <a:effectLst/>
                <a:latin typeface="Times New Roman" panose="02020603050405020304" pitchFamily="18" charset="0"/>
                <a:ea typeface="Calibri" panose="020F0502020204030204" pitchFamily="34" charset="0"/>
                <a:cs typeface="Mangal" panose="02040503050203030202" pitchFamily="18" charset="0"/>
              </a:rPr>
              <a:t>Restaurants &amp; Cafe Owners</a:t>
            </a:r>
            <a:r>
              <a:rPr lang="en-US" sz="1800" dirty="0">
                <a:effectLst/>
                <a:latin typeface="Times New Roman" panose="02020603050405020304" pitchFamily="18" charset="0"/>
                <a:ea typeface="Calibri" panose="020F0502020204030204" pitchFamily="34" charset="0"/>
                <a:cs typeface="Mangal" panose="02040503050203030202" pitchFamily="18" charset="0"/>
              </a:rPr>
              <a:t>: The project will help various restaurants &amp; café within the state and outside to attract large number of people to try traditional cuisines and this will also make their cuisine and recipes different from others.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3810703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33182-9942-488F-8588-BEEC8AA483FF}"/>
              </a:ext>
            </a:extLst>
          </p:cNvPr>
          <p:cNvSpPr>
            <a:spLocks noGrp="1"/>
          </p:cNvSpPr>
          <p:nvPr>
            <p:ph type="title"/>
          </p:nvPr>
        </p:nvSpPr>
        <p:spPr/>
        <p:txBody>
          <a:bodyPr>
            <a:normAutofit/>
          </a:bodyPr>
          <a:lstStyle/>
          <a:p>
            <a:r>
              <a:rPr lang="en-IN" sz="4000" b="1" u="sng"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CF02E48E-EECF-447D-8D26-290E99CC7B38}"/>
              </a:ext>
            </a:extLst>
          </p:cNvPr>
          <p:cNvSpPr>
            <a:spLocks noGrp="1"/>
          </p:cNvSpPr>
          <p:nvPr>
            <p:ph idx="1"/>
          </p:nvPr>
        </p:nvSpPr>
        <p:spPr/>
        <p:txBody>
          <a:bodyPr>
            <a:normAutofit/>
          </a:bodyPr>
          <a:lstStyle/>
          <a:p>
            <a:r>
              <a:rPr lang="en-IN" sz="1800" dirty="0">
                <a:latin typeface="Times New Roman" panose="02020603050405020304" pitchFamily="18" charset="0"/>
                <a:cs typeface="Times New Roman" panose="02020603050405020304" pitchFamily="18" charset="0"/>
              </a:rPr>
              <a:t>The Mathematical model implemented in JAVA will contain a detailed statistical information of all the cuisine from different Indian States.</a:t>
            </a:r>
          </a:p>
          <a:p>
            <a:pPr marL="0" indent="0">
              <a:buNone/>
            </a:pPr>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This data will help a lot of people to take some insights about their regional cuisine, understand reason of its decreasing popularity and make them aware about some recipes which are not much popular nowadays.</a:t>
            </a:r>
          </a:p>
          <a:p>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The model mainly contains statistical concepts like Linear Regression, R-Squared and Adjusted R-Squared method. </a:t>
            </a:r>
          </a:p>
          <a:p>
            <a:pPr marL="0" indent="0">
              <a:buNone/>
            </a:pPr>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Using this mathematical model, we can promote these regional cuisine properly which are on the verge of extinction.</a:t>
            </a:r>
          </a:p>
        </p:txBody>
      </p:sp>
    </p:spTree>
    <p:extLst>
      <p:ext uri="{BB962C8B-B14F-4D97-AF65-F5344CB8AC3E}">
        <p14:creationId xmlns:p14="http://schemas.microsoft.com/office/powerpoint/2010/main" val="1593754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96B32-6D1D-4F7A-BAA4-54D93E2CB242}"/>
              </a:ext>
            </a:extLst>
          </p:cNvPr>
          <p:cNvSpPr>
            <a:spLocks noGrp="1"/>
          </p:cNvSpPr>
          <p:nvPr>
            <p:ph type="title"/>
          </p:nvPr>
        </p:nvSpPr>
        <p:spPr>
          <a:xfrm>
            <a:off x="762000" y="172515"/>
            <a:ext cx="10972800" cy="1143000"/>
          </a:xfrm>
        </p:spPr>
        <p:txBody>
          <a:bodyPr>
            <a:normAutofit/>
          </a:bodyPr>
          <a:lstStyle/>
          <a:p>
            <a:r>
              <a:rPr lang="en-IN" sz="4000" b="1" u="sng"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926D4B5B-DAE1-460C-8E8F-9F8A04850FF5}"/>
              </a:ext>
            </a:extLst>
          </p:cNvPr>
          <p:cNvSpPr>
            <a:spLocks noGrp="1"/>
          </p:cNvSpPr>
          <p:nvPr>
            <p:ph idx="1"/>
          </p:nvPr>
        </p:nvSpPr>
        <p:spPr>
          <a:xfrm>
            <a:off x="762000" y="1305304"/>
            <a:ext cx="10972800" cy="4525963"/>
          </a:xfrm>
        </p:spPr>
        <p:txBody>
          <a:bodyPr>
            <a:normAutofit fontScale="55000" lnSpcReduction="20000"/>
          </a:bodyPr>
          <a:lstStyle/>
          <a:p>
            <a:pPr marR="217170" algn="just">
              <a:lnSpc>
                <a:spcPct val="115000"/>
              </a:lnSpc>
              <a:spcBef>
                <a:spcPts val="315"/>
              </a:spcBef>
              <a:spcAft>
                <a:spcPts val="1000"/>
              </a:spcAft>
            </a:pPr>
            <a:r>
              <a:rPr lang="en-US" sz="2600" b="1" dirty="0">
                <a:effectLst/>
                <a:latin typeface="Times New Roman" panose="02020603050405020304" pitchFamily="18" charset="0"/>
                <a:ea typeface="Calibri" panose="020F0502020204030204" pitchFamily="34" charset="0"/>
                <a:cs typeface="Times New Roman" panose="02020603050405020304" pitchFamily="18" charset="0"/>
              </a:rPr>
              <a:t>Cuisine Of Haryana</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6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a:t>
            </a:r>
            <a:r>
              <a:rPr lang="en-US" sz="2600" i="1"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://haryanatourism.gov.in/cuisine-of-haryana#:~:text=Some%20of%20the%20famous%20dishes,Methi%20Gajjar</a:t>
            </a:r>
            <a:endParaRPr lang="en-IN" sz="2600" dirty="0">
              <a:effectLst/>
              <a:latin typeface="Times New Roman" panose="02020603050405020304" pitchFamily="18" charset="0"/>
              <a:ea typeface="Calibri" panose="020F0502020204030204" pitchFamily="34" charset="0"/>
              <a:cs typeface="Times New Roman" panose="02020603050405020304" pitchFamily="18" charset="0"/>
            </a:endParaRPr>
          </a:p>
          <a:p>
            <a:pPr marR="217170" algn="just">
              <a:lnSpc>
                <a:spcPct val="115000"/>
              </a:lnSpc>
              <a:spcBef>
                <a:spcPts val="315"/>
              </a:spcBef>
              <a:spcAft>
                <a:spcPts val="1000"/>
              </a:spcAft>
            </a:pPr>
            <a:r>
              <a:rPr lang="en-US" sz="2600" b="1" dirty="0">
                <a:effectLst/>
                <a:latin typeface="Times New Roman" panose="02020603050405020304" pitchFamily="18" charset="0"/>
                <a:ea typeface="Calibri" panose="020F0502020204030204" pitchFamily="34" charset="0"/>
                <a:cs typeface="Times New Roman" panose="02020603050405020304" pitchFamily="18" charset="0"/>
              </a:rPr>
              <a:t>Questionnaire: </a:t>
            </a:r>
            <a:r>
              <a:rPr lang="en-US" sz="26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https://forms.gle/zG8vtxnswmLnxniTA</a:t>
            </a:r>
            <a:endParaRPr lang="en-IN" sz="2600" dirty="0">
              <a:effectLst/>
              <a:latin typeface="Times New Roman" panose="02020603050405020304" pitchFamily="18" charset="0"/>
              <a:ea typeface="Calibri" panose="020F0502020204030204" pitchFamily="34" charset="0"/>
              <a:cs typeface="Times New Roman" panose="02020603050405020304" pitchFamily="18" charset="0"/>
            </a:endParaRPr>
          </a:p>
          <a:p>
            <a:pPr marR="217170" algn="just">
              <a:lnSpc>
                <a:spcPct val="115000"/>
              </a:lnSpc>
              <a:spcBef>
                <a:spcPts val="315"/>
              </a:spcBef>
              <a:spcAft>
                <a:spcPts val="1000"/>
              </a:spcAft>
            </a:pPr>
            <a:r>
              <a:rPr lang="en-US" sz="2600" b="1" dirty="0">
                <a:effectLst/>
                <a:latin typeface="Times New Roman" panose="02020603050405020304" pitchFamily="18" charset="0"/>
                <a:ea typeface="Calibri" panose="020F0502020204030204" pitchFamily="34" charset="0"/>
                <a:cs typeface="Times New Roman" panose="02020603050405020304" pitchFamily="18" charset="0"/>
              </a:rPr>
              <a:t>Cuisine Of Bihar: </a:t>
            </a:r>
            <a:r>
              <a:rPr lang="en-US" sz="26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https://www.holidify.com/pages/food-of-bihar-1643.html</a:t>
            </a:r>
            <a:endParaRPr lang="en-IN" sz="2600" dirty="0">
              <a:effectLst/>
              <a:latin typeface="Times New Roman" panose="02020603050405020304" pitchFamily="18" charset="0"/>
              <a:ea typeface="Calibri" panose="020F0502020204030204" pitchFamily="34" charset="0"/>
              <a:cs typeface="Times New Roman" panose="02020603050405020304" pitchFamily="18" charset="0"/>
            </a:endParaRPr>
          </a:p>
          <a:p>
            <a:pPr marR="217170" algn="just">
              <a:lnSpc>
                <a:spcPct val="115000"/>
              </a:lnSpc>
              <a:spcBef>
                <a:spcPts val="315"/>
              </a:spcBef>
              <a:spcAft>
                <a:spcPts val="1000"/>
              </a:spcAft>
            </a:pPr>
            <a:r>
              <a:rPr lang="en-US" sz="2600" b="1" dirty="0">
                <a:effectLst/>
                <a:latin typeface="Times New Roman" panose="02020603050405020304" pitchFamily="18" charset="0"/>
                <a:ea typeface="Calibri" panose="020F0502020204030204" pitchFamily="34" charset="0"/>
                <a:cs typeface="Times New Roman" panose="02020603050405020304" pitchFamily="18" charset="0"/>
              </a:rPr>
              <a:t>Questionnaire</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6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https://docs.google.com/forms/d/e/1FAIpQLSd9e2lAZ60TK6C2I8rriewwlG-pLjLx-o8yGrNt_lHdeLqSag/viewform</a:t>
            </a:r>
            <a:endParaRPr lang="en-IN" sz="2600" dirty="0">
              <a:effectLst/>
              <a:latin typeface="Times New Roman" panose="02020603050405020304" pitchFamily="18" charset="0"/>
              <a:ea typeface="Calibri" panose="020F0502020204030204" pitchFamily="34" charset="0"/>
              <a:cs typeface="Times New Roman" panose="02020603050405020304" pitchFamily="18" charset="0"/>
            </a:endParaRPr>
          </a:p>
          <a:p>
            <a:pPr marR="217170" algn="just">
              <a:lnSpc>
                <a:spcPct val="115000"/>
              </a:lnSpc>
              <a:spcBef>
                <a:spcPts val="315"/>
              </a:spcBef>
              <a:spcAft>
                <a:spcPts val="1000"/>
              </a:spcAft>
            </a:pPr>
            <a:r>
              <a:rPr lang="en-US" sz="2600" b="1" dirty="0">
                <a:effectLst/>
                <a:latin typeface="Times New Roman" panose="02020603050405020304" pitchFamily="18" charset="0"/>
                <a:ea typeface="Calibri" panose="020F0502020204030204" pitchFamily="34" charset="0"/>
                <a:cs typeface="Times New Roman" panose="02020603050405020304" pitchFamily="18" charset="0"/>
              </a:rPr>
              <a:t>Cuisine Of Madhya Pradesh</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6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https://www.india.com/lifestyle/top-10-foods-in-madhya-pradesh-every-foodie-must-try-1999275/</a:t>
            </a:r>
            <a:endParaRPr lang="en-IN" sz="2600" dirty="0">
              <a:effectLst/>
              <a:latin typeface="Times New Roman" panose="02020603050405020304" pitchFamily="18" charset="0"/>
              <a:ea typeface="Calibri" panose="020F0502020204030204" pitchFamily="34" charset="0"/>
              <a:cs typeface="Times New Roman" panose="02020603050405020304" pitchFamily="18" charset="0"/>
            </a:endParaRPr>
          </a:p>
          <a:p>
            <a:pPr marR="217170" algn="just">
              <a:lnSpc>
                <a:spcPct val="115000"/>
              </a:lnSpc>
              <a:spcBef>
                <a:spcPts val="315"/>
              </a:spcBef>
              <a:spcAft>
                <a:spcPts val="1000"/>
              </a:spcAft>
            </a:pPr>
            <a:r>
              <a:rPr lang="en-US" sz="2600" b="1" dirty="0">
                <a:effectLst/>
                <a:latin typeface="Times New Roman" panose="02020603050405020304" pitchFamily="18" charset="0"/>
                <a:ea typeface="Calibri" panose="020F0502020204030204" pitchFamily="34" charset="0"/>
                <a:cs typeface="Times New Roman" panose="02020603050405020304" pitchFamily="18" charset="0"/>
              </a:rPr>
              <a:t>Questionnaire: </a:t>
            </a:r>
            <a:r>
              <a:rPr lang="en-US" sz="26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https://docs.google.com/forms/d/e/1FAIpQLScbD2gU6n8M_M7G25QIySyIcXJ2CQR1h0Mv46HeyVkKA792Mw/viewform?usp=sf_link</a:t>
            </a:r>
            <a:endParaRPr lang="en-IN" sz="2600" dirty="0">
              <a:effectLst/>
              <a:latin typeface="Times New Roman" panose="02020603050405020304" pitchFamily="18" charset="0"/>
              <a:ea typeface="Calibri" panose="020F0502020204030204" pitchFamily="34" charset="0"/>
              <a:cs typeface="Times New Roman" panose="02020603050405020304" pitchFamily="18" charset="0"/>
            </a:endParaRPr>
          </a:p>
          <a:p>
            <a:pPr marR="217170" algn="just">
              <a:lnSpc>
                <a:spcPct val="115000"/>
              </a:lnSpc>
              <a:spcBef>
                <a:spcPts val="315"/>
              </a:spcBef>
              <a:spcAft>
                <a:spcPts val="1000"/>
              </a:spcAft>
            </a:pPr>
            <a:r>
              <a:rPr lang="en-US" sz="2600" b="1" dirty="0">
                <a:effectLst/>
                <a:latin typeface="Times New Roman" panose="02020603050405020304" pitchFamily="18" charset="0"/>
                <a:ea typeface="Calibri" panose="020F0502020204030204" pitchFamily="34" charset="0"/>
                <a:cs typeface="Times New Roman" panose="02020603050405020304" pitchFamily="18" charset="0"/>
              </a:rPr>
              <a:t>Cuisine Of Himachal Pradesh</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6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http://hptdc.in/index.php/cuisines/</a:t>
            </a:r>
            <a:endParaRPr lang="en-IN" sz="2600" dirty="0">
              <a:effectLst/>
              <a:latin typeface="Times New Roman" panose="02020603050405020304" pitchFamily="18" charset="0"/>
              <a:ea typeface="Calibri" panose="020F0502020204030204" pitchFamily="34" charset="0"/>
              <a:cs typeface="Times New Roman" panose="02020603050405020304" pitchFamily="18" charset="0"/>
            </a:endParaRPr>
          </a:p>
          <a:p>
            <a:pPr marR="217170" algn="just">
              <a:lnSpc>
                <a:spcPct val="115000"/>
              </a:lnSpc>
              <a:spcBef>
                <a:spcPts val="315"/>
              </a:spcBef>
              <a:spcAft>
                <a:spcPts val="1000"/>
              </a:spcAft>
            </a:pPr>
            <a:r>
              <a:rPr lang="en-US" sz="2600" b="1" dirty="0">
                <a:effectLst/>
                <a:latin typeface="Times New Roman" panose="02020603050405020304" pitchFamily="18" charset="0"/>
                <a:ea typeface="Calibri" panose="020F0502020204030204" pitchFamily="34" charset="0"/>
                <a:cs typeface="Times New Roman" panose="02020603050405020304" pitchFamily="18" charset="0"/>
              </a:rPr>
              <a:t>Questionnaire: </a:t>
            </a:r>
            <a:r>
              <a:rPr lang="en-US" sz="26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9"/>
              </a:rPr>
              <a:t>https://docs.google.com/forms/d/1Zff6hKa6YGFBre4lcVRMPHC0ZTTZM7LKhqkKp-v7MJk/edit#responses</a:t>
            </a:r>
            <a:endParaRPr lang="en-IN" sz="2600" dirty="0">
              <a:effectLst/>
              <a:latin typeface="Times New Roman" panose="02020603050405020304" pitchFamily="18" charset="0"/>
              <a:ea typeface="Calibri" panose="020F0502020204030204" pitchFamily="34" charset="0"/>
              <a:cs typeface="Times New Roman" panose="02020603050405020304" pitchFamily="18" charset="0"/>
            </a:endParaRPr>
          </a:p>
          <a:p>
            <a:pPr marR="217170" algn="just">
              <a:lnSpc>
                <a:spcPct val="115000"/>
              </a:lnSpc>
              <a:spcBef>
                <a:spcPts val="315"/>
              </a:spcBef>
              <a:spcAft>
                <a:spcPts val="1000"/>
              </a:spcAft>
            </a:pP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Informative Recipe Links of various traditional cuisines with highest view count from </a:t>
            </a:r>
            <a:r>
              <a:rPr lang="en-US" sz="26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10"/>
              </a:rPr>
              <a:t>www.youtube.com</a:t>
            </a:r>
            <a:endParaRPr lang="en-IN" sz="26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615866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120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u="sng" dirty="0">
                <a:latin typeface="Times New Roman" pitchFamily="18" charset="0"/>
                <a:cs typeface="Times New Roman" pitchFamily="18" charset="0"/>
              </a:rPr>
              <a:t>INTRODUCTION</a:t>
            </a:r>
          </a:p>
        </p:txBody>
      </p:sp>
      <p:sp>
        <p:nvSpPr>
          <p:cNvPr id="4" name="TextBox 3">
            <a:extLst>
              <a:ext uri="{FF2B5EF4-FFF2-40B4-BE49-F238E27FC236}">
                <a16:creationId xmlns:a16="http://schemas.microsoft.com/office/drawing/2014/main" id="{AB4B2400-2538-446E-A986-0A83D6C11D0D}"/>
              </a:ext>
            </a:extLst>
          </p:cNvPr>
          <p:cNvSpPr txBox="1"/>
          <p:nvPr/>
        </p:nvSpPr>
        <p:spPr>
          <a:xfrm>
            <a:off x="575034" y="1706252"/>
            <a:ext cx="11159765" cy="6095066"/>
          </a:xfrm>
          <a:prstGeom prst="rect">
            <a:avLst/>
          </a:prstGeom>
          <a:noFill/>
        </p:spPr>
        <p:txBody>
          <a:bodyPr wrap="square" rtlCol="0">
            <a:spAutoFit/>
          </a:bodyPr>
          <a:lstStyle/>
          <a:p>
            <a:pPr>
              <a:lnSpc>
                <a:spcPct val="115000"/>
              </a:lnSpc>
              <a:spcAft>
                <a:spcPts val="800"/>
              </a:spcAft>
            </a:pPr>
            <a:r>
              <a:rPr lang="en-US" sz="1800" b="1" u="sng" dirty="0">
                <a:effectLst/>
                <a:latin typeface="Times New Roman" panose="02020603050405020304" pitchFamily="18" charset="0"/>
                <a:ea typeface="Calibri" panose="020F0502020204030204" pitchFamily="34" charset="0"/>
                <a:cs typeface="Mangal" panose="02040503050203030202" pitchFamily="18" charset="0"/>
              </a:rPr>
              <a:t>PURPOSE OF THE PROJECT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10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Mangal" panose="02040503050203030202" pitchFamily="18" charset="0"/>
              </a:rPr>
              <a:t>The main purpose of the project is to build a mathematical model which will help to identify and promote various traditional cuisines of different states (Haryana, Bihar, Himachal Pradesh, Madhya Pradesh) using Data Analytics.</a:t>
            </a:r>
          </a:p>
          <a:p>
            <a:pPr algn="just">
              <a:lnSpc>
                <a:spcPct val="115000"/>
              </a:lnSpc>
              <a:spcAft>
                <a:spcPts val="800"/>
              </a:spcAft>
            </a:pPr>
            <a:r>
              <a:rPr lang="en-US" sz="1800" b="1" u="sng" dirty="0">
                <a:effectLst/>
                <a:latin typeface="Times New Roman" panose="02020603050405020304" pitchFamily="18" charset="0"/>
                <a:ea typeface="Calibri" panose="020F0502020204030204" pitchFamily="34" charset="0"/>
                <a:cs typeface="Mangal" panose="02040503050203030202" pitchFamily="18" charset="0"/>
              </a:rPr>
              <a:t>TARGET BENEFICIARY</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The main project beneficiaries/target group who will benefit the most from our project will be tourists, local cuisine restaurants, various government and private tourism resorts, traditional entertainment and activity </a:t>
            </a:r>
            <a:r>
              <a:rPr lang="en-US" sz="1800" dirty="0" err="1">
                <a:effectLst/>
                <a:latin typeface="Times New Roman" panose="02020603050405020304" pitchFamily="18" charset="0"/>
                <a:ea typeface="Calibri" panose="020F0502020204030204" pitchFamily="34" charset="0"/>
              </a:rPr>
              <a:t>centre</a:t>
            </a:r>
            <a:r>
              <a:rPr lang="en-US" sz="1800" dirty="0">
                <a:effectLst/>
                <a:latin typeface="Times New Roman" panose="02020603050405020304" pitchFamily="18" charset="0"/>
                <a:ea typeface="Calibri" panose="020F0502020204030204" pitchFamily="34" charset="0"/>
              </a:rPr>
              <a:t> and people searching for a more innovative idea to start a restaurant business in near future. </a:t>
            </a:r>
          </a:p>
          <a:p>
            <a:pPr marL="285750" indent="-285750">
              <a:buFont typeface="Arial" panose="020B0604020202020204" pitchFamily="34" charset="0"/>
              <a:buChar char="•"/>
            </a:pPr>
            <a:endParaRPr lang="en-US" sz="1800" dirty="0">
              <a:effectLst/>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Mangal" panose="02040503050203030202" pitchFamily="18" charset="0"/>
              </a:rPr>
              <a:t>The project will also provide a sense of awareness among people of different states to take more interest in their traditional cuisines. </a:t>
            </a:r>
          </a:p>
          <a:p>
            <a:pPr marL="285750" indent="-285750">
              <a:buFont typeface="Arial" panose="020B0604020202020204" pitchFamily="34" charset="0"/>
              <a:buChar char="•"/>
            </a:pPr>
            <a:endParaRPr lang="en-US" sz="1800" dirty="0">
              <a:effectLst/>
              <a:latin typeface="Times New Roman" panose="02020603050405020304" pitchFamily="18" charset="0"/>
              <a:ea typeface="Calibri" panose="020F0502020204030204" pitchFamily="34" charset="0"/>
              <a:cs typeface="Mangal" panose="02040503050203030202" pitchFamily="18" charset="0"/>
            </a:endParaRPr>
          </a:p>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Mangal" panose="02040503050203030202" pitchFamily="18" charset="0"/>
              </a:rPr>
              <a:t>The project will help local vendors’ recipes of the cuisines which are with them with ages which will get the recognition and can be perceived by the tourists.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285750" indent="-285750">
              <a:buFont typeface="Arial" panose="020B0604020202020204" pitchFamily="34" charset="0"/>
              <a:buChar char="•"/>
            </a:pPr>
            <a:endParaRPr lang="en-US" sz="2000" dirty="0">
              <a:effectLst/>
              <a:latin typeface="Times New Roman" panose="02020603050405020304" pitchFamily="18" charset="0"/>
              <a:ea typeface="Calibri" panose="020F0502020204030204" pitchFamily="34" charset="0"/>
            </a:endParaRPr>
          </a:p>
          <a:p>
            <a:endParaRPr lang="en-US" sz="1800" dirty="0">
              <a:latin typeface="Times New Roman" panose="02020603050405020304" pitchFamily="18" charset="0"/>
              <a:ea typeface="Calibri" panose="020F0502020204030204" pitchFamily="34" charset="0"/>
              <a:cs typeface="Mangal" panose="02040503050203030202" pitchFamily="18" charset="0"/>
            </a:endParaRPr>
          </a:p>
          <a:p>
            <a:endParaRPr lang="en-US" sz="1800" dirty="0">
              <a:effectLst/>
              <a:latin typeface="Times New Roman" panose="02020603050405020304" pitchFamily="18" charset="0"/>
              <a:ea typeface="Calibri" panose="020F0502020204030204" pitchFamily="34" charset="0"/>
              <a:cs typeface="Mangal" panose="02040503050203030202" pitchFamily="18" charset="0"/>
            </a:endParaRPr>
          </a:p>
          <a:p>
            <a:endParaRPr lang="en-US" sz="1800" dirty="0">
              <a:effectLst/>
              <a:latin typeface="Times New Roman" panose="02020603050405020304" pitchFamily="18" charset="0"/>
              <a:ea typeface="Calibri" panose="020F0502020204030204" pitchFamily="34" charset="0"/>
              <a:cs typeface="Mangal" panose="02040503050203030202" pitchFamily="18" charset="0"/>
            </a:endParaRPr>
          </a:p>
          <a:p>
            <a:pPr>
              <a:lnSpc>
                <a:spcPct val="115000"/>
              </a:lnSpc>
              <a:spcAft>
                <a:spcPts val="1000"/>
              </a:spcAft>
            </a:pPr>
            <a:endParaRPr lang="en-US" sz="1800" dirty="0">
              <a:latin typeface="Times New Roman" panose="02020603050405020304" pitchFamily="18" charset="0"/>
              <a:cs typeface="Mangal" panose="02040503050203030202" pitchFamily="18" charset="0"/>
            </a:endParaRPr>
          </a:p>
          <a:p>
            <a:pPr>
              <a:lnSpc>
                <a:spcPct val="115000"/>
              </a:lnSpc>
              <a:spcAft>
                <a:spcPts val="1000"/>
              </a:spcAft>
            </a:pPr>
            <a:endParaRPr lang="en-IN" dirty="0"/>
          </a:p>
        </p:txBody>
      </p:sp>
    </p:spTree>
    <p:extLst>
      <p:ext uri="{BB962C8B-B14F-4D97-AF65-F5344CB8AC3E}">
        <p14:creationId xmlns:p14="http://schemas.microsoft.com/office/powerpoint/2010/main" val="3421529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FB0F6-BBE9-4E0F-817F-EF9E7417827C}"/>
              </a:ext>
            </a:extLst>
          </p:cNvPr>
          <p:cNvSpPr>
            <a:spLocks noGrp="1"/>
          </p:cNvSpPr>
          <p:nvPr>
            <p:ph type="title"/>
          </p:nvPr>
        </p:nvSpPr>
        <p:spPr/>
        <p:txBody>
          <a:bodyPr>
            <a:normAutofit/>
          </a:bodyPr>
          <a:lstStyle/>
          <a:p>
            <a:r>
              <a:rPr lang="en-IN" sz="4000" b="1" u="sng" dirty="0">
                <a:latin typeface="Times New Roman" panose="02020603050405020304" pitchFamily="18" charset="0"/>
                <a:cs typeface="Times New Roman" panose="02020603050405020304" pitchFamily="18" charset="0"/>
              </a:rPr>
              <a:t>MOTIVATION</a:t>
            </a:r>
          </a:p>
        </p:txBody>
      </p:sp>
      <p:sp>
        <p:nvSpPr>
          <p:cNvPr id="3" name="Content Placeholder 2">
            <a:extLst>
              <a:ext uri="{FF2B5EF4-FFF2-40B4-BE49-F238E27FC236}">
                <a16:creationId xmlns:a16="http://schemas.microsoft.com/office/drawing/2014/main" id="{4F9B270F-E09F-4285-8B85-3FCB80863EB7}"/>
              </a:ext>
            </a:extLst>
          </p:cNvPr>
          <p:cNvSpPr>
            <a:spLocks noGrp="1"/>
          </p:cNvSpPr>
          <p:nvPr>
            <p:ph idx="1"/>
          </p:nvPr>
        </p:nvSpPr>
        <p:spPr/>
        <p:txBody>
          <a:bodyPr/>
          <a:lstStyle/>
          <a:p>
            <a:r>
              <a:rPr lang="en-US" sz="1800" dirty="0">
                <a:effectLst/>
                <a:latin typeface="Times New Roman" panose="02020603050405020304" pitchFamily="18" charset="0"/>
                <a:ea typeface="Calibri" panose="020F0502020204030204" pitchFamily="34" charset="0"/>
                <a:cs typeface="Mangal" panose="02040503050203030202" pitchFamily="18" charset="0"/>
              </a:rPr>
              <a:t>The implications of this project can be useful for promoting traditional cuisines of different states and for presenting traditional cuisines in a sustainable manner, which will ultimately lead to the preservation of traditional culture and the promotion of a particular state's rich heritage. </a:t>
            </a:r>
          </a:p>
          <a:p>
            <a:endParaRPr lang="en-US" sz="1800" dirty="0">
              <a:effectLst/>
              <a:latin typeface="Times New Roman" panose="02020603050405020304" pitchFamily="18" charset="0"/>
              <a:ea typeface="Calibri" panose="020F0502020204030204" pitchFamily="34" charset="0"/>
              <a:cs typeface="Mangal" panose="02040503050203030202" pitchFamily="18" charset="0"/>
            </a:endParaRPr>
          </a:p>
          <a:p>
            <a:r>
              <a:rPr lang="en-US" sz="1800" dirty="0">
                <a:effectLst/>
                <a:latin typeface="Times New Roman" panose="02020603050405020304" pitchFamily="18" charset="0"/>
                <a:ea typeface="Calibri" panose="020F0502020204030204" pitchFamily="34" charset="0"/>
                <a:cs typeface="Mangal" panose="02040503050203030202" pitchFamily="18" charset="0"/>
              </a:rPr>
              <a:t>Ethnic cuisines are delicacies derived from an ethnic group's tradition and culture, prepared with their understanding of local resources. Traditional foods have become an essential or key motivator in the decisions of tourists.</a:t>
            </a:r>
          </a:p>
          <a:p>
            <a:pPr marL="0" indent="0">
              <a:buNone/>
            </a:pPr>
            <a:r>
              <a:rPr lang="en-US" sz="1800" dirty="0">
                <a:effectLst/>
                <a:latin typeface="Times New Roman" panose="02020603050405020304" pitchFamily="18" charset="0"/>
                <a:ea typeface="Calibri" panose="020F0502020204030204" pitchFamily="34" charset="0"/>
                <a:cs typeface="Mangal" panose="02040503050203030202" pitchFamily="18" charset="0"/>
              </a:rPr>
              <a:t> </a:t>
            </a:r>
          </a:p>
          <a:p>
            <a:r>
              <a:rPr lang="en-US" sz="1800" dirty="0">
                <a:effectLst/>
                <a:latin typeface="Times New Roman" panose="02020603050405020304" pitchFamily="18" charset="0"/>
                <a:ea typeface="Calibri" panose="020F0502020204030204" pitchFamily="34" charset="0"/>
                <a:cs typeface="Mangal" panose="02040503050203030202" pitchFamily="18" charset="0"/>
              </a:rPr>
              <a:t>Food tourism is a subcategory of cultural tourism in that it provides visitors and tourists with the opportunity to learn about a previously unknown or exceptionally distinct culture through an experience. Furthermore, it is highly intriguing for foreigners to learn about various cultures and traditions by tasting the food of other countries and inquiring about their cuisine style and traditional food recipes. </a:t>
            </a:r>
            <a:endParaRPr lang="en-IN" dirty="0"/>
          </a:p>
        </p:txBody>
      </p:sp>
    </p:spTree>
    <p:extLst>
      <p:ext uri="{BB962C8B-B14F-4D97-AF65-F5344CB8AC3E}">
        <p14:creationId xmlns:p14="http://schemas.microsoft.com/office/powerpoint/2010/main" val="2496824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F13A0-3057-4A17-9EDB-425F36B85D7B}"/>
              </a:ext>
            </a:extLst>
          </p:cNvPr>
          <p:cNvSpPr>
            <a:spLocks noGrp="1"/>
          </p:cNvSpPr>
          <p:nvPr>
            <p:ph type="title"/>
          </p:nvPr>
        </p:nvSpPr>
        <p:spPr/>
        <p:txBody>
          <a:bodyPr>
            <a:normAutofit/>
          </a:bodyPr>
          <a:lstStyle/>
          <a:p>
            <a:r>
              <a:rPr lang="en-IN" sz="4000" b="1" u="sng"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BE835B9B-1870-443A-B796-03F291B3BE45}"/>
              </a:ext>
            </a:extLst>
          </p:cNvPr>
          <p:cNvSpPr>
            <a:spLocks noGrp="1"/>
          </p:cNvSpPr>
          <p:nvPr>
            <p:ph idx="1"/>
          </p:nvPr>
        </p:nvSpPr>
        <p:spPr>
          <a:xfrm>
            <a:off x="762000" y="1659119"/>
            <a:ext cx="10972800" cy="4619446"/>
          </a:xfrm>
        </p:spPr>
        <p:txBody>
          <a:bodyPr>
            <a:normAutofit/>
          </a:bodyPr>
          <a:lstStyle/>
          <a:p>
            <a:r>
              <a:rPr lang="en-US" sz="1800" dirty="0">
                <a:latin typeface="Times New Roman" panose="02020603050405020304" pitchFamily="18" charset="0"/>
                <a:cs typeface="Times New Roman" panose="02020603050405020304" pitchFamily="18" charset="0"/>
              </a:rPr>
              <a:t>Traditional foods are nutrient-rich and have a long history of supporting health and wellness. Also, traditional ingredients and raw materials actually can boost the health, medicinal, and nutraceutical values of traditional foods.  Moreover it bears the stamp of the phases of its rich history. </a:t>
            </a:r>
          </a:p>
          <a:p>
            <a:r>
              <a:rPr lang="en-US" sz="1800" dirty="0">
                <a:latin typeface="Times New Roman" panose="02020603050405020304" pitchFamily="18" charset="0"/>
                <a:cs typeface="Times New Roman" panose="02020603050405020304" pitchFamily="18" charset="0"/>
              </a:rPr>
              <a:t>So, it is important to identify various traditional cuisine  of different states and promote it in restaurants as it is replaced by international fast foods. Also, Food becomes an important or primary motivational factor in tourists’ decision making. </a:t>
            </a:r>
          </a:p>
          <a:p>
            <a:r>
              <a:rPr lang="en-US" sz="1800" dirty="0">
                <a:latin typeface="Times New Roman" panose="02020603050405020304" pitchFamily="18" charset="0"/>
                <a:cs typeface="Times New Roman" panose="02020603050405020304" pitchFamily="18" charset="0"/>
              </a:rPr>
              <a:t>Food tourism can be considered as a subset of cultural tourism and to learn through an experience about a previously unknown or very specific culture and environment. Therefore, one contribution of food is to provide tourists a greater experience. Also, It is very interesting for the foreigners to learn about other culture and tradition. By eating other country’s food and asking about their cuisine style and their traditional food recipes. </a:t>
            </a:r>
          </a:p>
          <a:p>
            <a:r>
              <a:rPr lang="en-US" sz="1800" dirty="0">
                <a:latin typeface="Times New Roman" panose="02020603050405020304" pitchFamily="18" charset="0"/>
                <a:cs typeface="Times New Roman" panose="02020603050405020304" pitchFamily="18" charset="0"/>
              </a:rPr>
              <a:t>Therefore, the implications of this project can be useful for promoting traditional cuisines of different states and providing to transmit traditional cuisines sustainably.</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0011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2B00D-C24D-4399-948F-089F653E0D6E}"/>
              </a:ext>
            </a:extLst>
          </p:cNvPr>
          <p:cNvSpPr>
            <a:spLocks noGrp="1"/>
          </p:cNvSpPr>
          <p:nvPr>
            <p:ph type="title"/>
          </p:nvPr>
        </p:nvSpPr>
        <p:spPr/>
        <p:txBody>
          <a:bodyPr>
            <a:normAutofit/>
          </a:bodyPr>
          <a:lstStyle/>
          <a:p>
            <a:r>
              <a:rPr lang="en-IN" sz="4000" b="1" u="sng" dirty="0">
                <a:latin typeface="Times New Roman" panose="02020603050405020304" pitchFamily="18" charset="0"/>
                <a:cs typeface="Times New Roman" panose="02020603050405020304" pitchFamily="18" charset="0"/>
              </a:rPr>
              <a:t>OBJECTIVE</a:t>
            </a:r>
          </a:p>
        </p:txBody>
      </p:sp>
      <p:sp>
        <p:nvSpPr>
          <p:cNvPr id="3" name="Content Placeholder 2">
            <a:extLst>
              <a:ext uri="{FF2B5EF4-FFF2-40B4-BE49-F238E27FC236}">
                <a16:creationId xmlns:a16="http://schemas.microsoft.com/office/drawing/2014/main" id="{90FB7032-66FF-4AB2-941F-9CEBA402A6BC}"/>
              </a:ext>
            </a:extLst>
          </p:cNvPr>
          <p:cNvSpPr>
            <a:spLocks noGrp="1"/>
          </p:cNvSpPr>
          <p:nvPr>
            <p:ph idx="1"/>
          </p:nvPr>
        </p:nvSpPr>
        <p:spPr>
          <a:xfrm>
            <a:off x="762000" y="1570039"/>
            <a:ext cx="10972800" cy="4359421"/>
          </a:xfrm>
        </p:spPr>
        <p:txBody>
          <a:bodyPr>
            <a:normAutofit/>
          </a:bodyPr>
          <a:lstStyle/>
          <a:p>
            <a:pPr algn="just">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Mangal" panose="02040503050203030202" pitchFamily="18" charset="0"/>
              </a:rPr>
              <a:t>We are collecting data from multiple sources like recipe videos from YouTube,</a:t>
            </a:r>
            <a:r>
              <a:rPr lang="en-IN" sz="1800" dirty="0">
                <a:latin typeface="Calibri" panose="020F0502020204030204" pitchFamily="34" charset="0"/>
                <a:ea typeface="Times New Roman" panose="02020603050405020304" pitchFamily="18" charset="0"/>
                <a:cs typeface="Mangal" panose="02040503050203030202" pitchFamily="18" charset="0"/>
              </a:rPr>
              <a:t> </a:t>
            </a:r>
            <a:r>
              <a:rPr lang="en-US" sz="1800" dirty="0">
                <a:effectLst/>
                <a:latin typeface="Times New Roman" panose="02020603050405020304" pitchFamily="18" charset="0"/>
                <a:ea typeface="Times New Roman" panose="02020603050405020304" pitchFamily="18" charset="0"/>
                <a:cs typeface="Mangal" panose="02040503050203030202" pitchFamily="18" charset="0"/>
              </a:rPr>
              <a:t>a questionnaire (Google Form Survey) circulated among family and friends and storing it in CSV format for 4 different Indian states – Haryana, Bihar, Madhya Pradesh, Himachal Pradesh.</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Mangal" panose="02040503050203030202" pitchFamily="18" charset="0"/>
              </a:rPr>
              <a:t>In questionnaire, we are asking users to select a cuisine in which they are interested. Then, we will analyze the data obtained from the survey form and YouTube data extracted from videos with high view count and form a Linear Regression equation and check the goodness of fit using R-Squared/Adjusted R-Squared Algorithm. </a:t>
            </a:r>
          </a:p>
          <a:p>
            <a:pPr algn="just">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Mangal" panose="02040503050203030202" pitchFamily="18" charset="0"/>
              </a:rPr>
              <a:t>Using this information, we are creating a detailed mathematical model about various parameters which can help us to identify the popularity of various cuisines.</a:t>
            </a:r>
            <a:endParaRPr lang="en-IN" sz="1800" dirty="0">
              <a:effectLst/>
              <a:latin typeface="Times New Roman" panose="02020603050405020304" pitchFamily="18" charset="0"/>
              <a:ea typeface="Times New Roman" panose="02020603050405020304" pitchFamily="18" charset="0"/>
              <a:cs typeface="Mangal" panose="02040503050203030202" pitchFamily="18" charset="0"/>
            </a:endParaRPr>
          </a:p>
          <a:p>
            <a:pPr algn="just">
              <a:lnSpc>
                <a:spcPct val="115000"/>
              </a:lnSpc>
              <a:spcAft>
                <a:spcPts val="1000"/>
              </a:spcAft>
            </a:pPr>
            <a:r>
              <a:rPr lang="en-IN" sz="1800" dirty="0">
                <a:latin typeface="Times New Roman" panose="02020603050405020304" pitchFamily="18" charset="0"/>
                <a:ea typeface="Calibri" panose="020F0502020204030204" pitchFamily="34" charset="0"/>
                <a:cs typeface="Mangal" panose="02040503050203030202" pitchFamily="18" charset="0"/>
              </a:rPr>
              <a:t>Using this detailed mathematical model, we can extract some insights whether the popularity of a cuisine is affected by various other factors. This will help a lot to identify if there is any dish from a cuisine on the verge of extinction.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482689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F27B8-1B4D-4573-A194-866ECC9C28E5}"/>
              </a:ext>
            </a:extLst>
          </p:cNvPr>
          <p:cNvSpPr>
            <a:spLocks noGrp="1"/>
          </p:cNvSpPr>
          <p:nvPr>
            <p:ph type="title"/>
          </p:nvPr>
        </p:nvSpPr>
        <p:spPr/>
        <p:txBody>
          <a:bodyPr/>
          <a:lstStyle/>
          <a:p>
            <a:r>
              <a:rPr lang="en-US" b="1" u="sng" dirty="0"/>
              <a:t>UML diagram</a:t>
            </a:r>
            <a:endParaRPr lang="en-IN" b="1" u="sng" dirty="0"/>
          </a:p>
        </p:txBody>
      </p:sp>
      <p:pic>
        <p:nvPicPr>
          <p:cNvPr id="4" name="image2.jpeg">
            <a:extLst>
              <a:ext uri="{FF2B5EF4-FFF2-40B4-BE49-F238E27FC236}">
                <a16:creationId xmlns:a16="http://schemas.microsoft.com/office/drawing/2014/main" id="{256BFD14-4FC1-435B-BC4E-B30D168DFBF8}"/>
              </a:ext>
            </a:extLst>
          </p:cNvPr>
          <p:cNvPicPr>
            <a:picLocks noGrp="1" noChangeAspect="1"/>
          </p:cNvPicPr>
          <p:nvPr>
            <p:ph idx="1"/>
          </p:nvPr>
        </p:nvPicPr>
        <p:blipFill>
          <a:blip r:embed="rId2" cstate="print"/>
          <a:stretch>
            <a:fillRect/>
          </a:stretch>
        </p:blipFill>
        <p:spPr>
          <a:xfrm>
            <a:off x="572145" y="1640632"/>
            <a:ext cx="4728501" cy="4525963"/>
          </a:xfrm>
          <a:prstGeom prst="rect">
            <a:avLst/>
          </a:prstGeom>
        </p:spPr>
      </p:pic>
      <p:pic>
        <p:nvPicPr>
          <p:cNvPr id="5" name="image3.jpeg">
            <a:extLst>
              <a:ext uri="{FF2B5EF4-FFF2-40B4-BE49-F238E27FC236}">
                <a16:creationId xmlns:a16="http://schemas.microsoft.com/office/drawing/2014/main" id="{702ED2AA-2D85-460C-8FCA-0E7EDD530FEF}"/>
              </a:ext>
            </a:extLst>
          </p:cNvPr>
          <p:cNvPicPr>
            <a:picLocks noChangeAspect="1"/>
          </p:cNvPicPr>
          <p:nvPr/>
        </p:nvPicPr>
        <p:blipFill>
          <a:blip r:embed="rId3" cstate="print"/>
          <a:stretch>
            <a:fillRect/>
          </a:stretch>
        </p:blipFill>
        <p:spPr>
          <a:xfrm>
            <a:off x="5785475" y="1833025"/>
            <a:ext cx="5834380" cy="3639820"/>
          </a:xfrm>
          <a:prstGeom prst="rect">
            <a:avLst/>
          </a:prstGeom>
        </p:spPr>
      </p:pic>
    </p:spTree>
    <p:extLst>
      <p:ext uri="{BB962C8B-B14F-4D97-AF65-F5344CB8AC3E}">
        <p14:creationId xmlns:p14="http://schemas.microsoft.com/office/powerpoint/2010/main" val="1963054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B1C8-28D0-4404-8674-B11F1FA8B175}"/>
              </a:ext>
            </a:extLst>
          </p:cNvPr>
          <p:cNvSpPr>
            <a:spLocks noGrp="1"/>
          </p:cNvSpPr>
          <p:nvPr>
            <p:ph type="title"/>
          </p:nvPr>
        </p:nvSpPr>
        <p:spPr/>
        <p:txBody>
          <a:bodyPr>
            <a:normAutofit/>
          </a:bodyPr>
          <a:lstStyle/>
          <a:p>
            <a:r>
              <a:rPr lang="en-IN" sz="4000" b="1" u="sng" dirty="0">
                <a:latin typeface="Times New Roman" panose="02020603050405020304" pitchFamily="18" charset="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8A041EA5-D59E-4715-B754-CD7262216AE3}"/>
              </a:ext>
            </a:extLst>
          </p:cNvPr>
          <p:cNvSpPr>
            <a:spLocks noGrp="1"/>
          </p:cNvSpPr>
          <p:nvPr>
            <p:ph idx="1"/>
          </p:nvPr>
        </p:nvSpPr>
        <p:spPr>
          <a:xfrm>
            <a:off x="762000" y="1559828"/>
            <a:ext cx="10972800" cy="4525963"/>
          </a:xfrm>
        </p:spPr>
        <p:txBody>
          <a:bodyPr/>
          <a:lstStyle/>
          <a:p>
            <a:r>
              <a:rPr lang="en-US" sz="1800" dirty="0">
                <a:effectLst/>
                <a:latin typeface="Times New Roman" panose="02020603050405020304" pitchFamily="18" charset="0"/>
                <a:ea typeface="Times New Roman" panose="02020603050405020304" pitchFamily="18" charset="0"/>
              </a:rPr>
              <a:t>We are forming a Linear Regression mathematical model for our dataset which will help us to find a relationship between various variables used in our traditional cuisines data of Haryana, Bihar, Madhya Pradesh and Bihar State. We will form the equation in such a way that the Y = Dependent Variable (No. of Person/Tourist interested in a particular dish) and X1, X2, X3, … = Independent Variables (Popularity of Dish from Survey Result / Views / Likes / Subscribers from the recipe YouTube video of cuisine).</a:t>
            </a:r>
          </a:p>
          <a:p>
            <a:endParaRPr lang="en-US" sz="1800" dirty="0">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R-Squared indicates how well the data will fit the regression model (Goodness of a Fit). Adjusted R-Squared is a version of R-squared that has been modified to account for the number of predictors in the model.</a:t>
            </a:r>
          </a:p>
          <a:p>
            <a:endParaRPr lang="en-US" sz="1800" dirty="0">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Using P-Value we are measuring the likelihood of a dish to get ordered in a particular state’s cuisine. </a:t>
            </a:r>
            <a:r>
              <a:rPr lang="en-US" sz="1800" dirty="0">
                <a:effectLst/>
                <a:latin typeface="Times New Roman" panose="02020603050405020304" pitchFamily="18" charset="0"/>
                <a:ea typeface="Times New Roman" panose="02020603050405020304" pitchFamily="18" charset="0"/>
                <a:cs typeface="Mangal" panose="02040503050203030202" pitchFamily="18" charset="0"/>
              </a:rPr>
              <a:t>The statistical significance of the observed difference increases as the p-value decreases.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610046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73760-7A2C-426D-BB6F-F8DA3D39F376}"/>
              </a:ext>
            </a:extLst>
          </p:cNvPr>
          <p:cNvSpPr>
            <a:spLocks noGrp="1"/>
          </p:cNvSpPr>
          <p:nvPr>
            <p:ph type="title"/>
          </p:nvPr>
        </p:nvSpPr>
        <p:spPr>
          <a:xfrm>
            <a:off x="762000" y="332588"/>
            <a:ext cx="10972800" cy="1143000"/>
          </a:xfrm>
        </p:spPr>
        <p:txBody>
          <a:bodyPr>
            <a:normAutofit fontScale="90000"/>
          </a:bodyPr>
          <a:lstStyle/>
          <a:p>
            <a:r>
              <a:rPr lang="en-IN" sz="4900" b="1" u="sng" dirty="0">
                <a:latin typeface="Times New Roman" panose="02020603050405020304" pitchFamily="18" charset="0"/>
                <a:cs typeface="Times New Roman" panose="02020603050405020304" pitchFamily="18" charset="0"/>
              </a:rPr>
              <a:t>DATA</a:t>
            </a:r>
            <a:br>
              <a:rPr lang="en-IN" dirty="0"/>
            </a:br>
            <a:endParaRPr lang="en-IN" dirty="0"/>
          </a:p>
        </p:txBody>
      </p:sp>
      <p:pic>
        <p:nvPicPr>
          <p:cNvPr id="7" name="Picture 6">
            <a:extLst>
              <a:ext uri="{FF2B5EF4-FFF2-40B4-BE49-F238E27FC236}">
                <a16:creationId xmlns:a16="http://schemas.microsoft.com/office/drawing/2014/main" id="{8FACF0BF-7D0B-4E50-8DB0-1AB63917F6E7}"/>
              </a:ext>
            </a:extLst>
          </p:cNvPr>
          <p:cNvPicPr>
            <a:picLocks noChangeAspect="1"/>
          </p:cNvPicPr>
          <p:nvPr/>
        </p:nvPicPr>
        <p:blipFill>
          <a:blip r:embed="rId2"/>
          <a:stretch>
            <a:fillRect/>
          </a:stretch>
        </p:blipFill>
        <p:spPr>
          <a:xfrm>
            <a:off x="0" y="950127"/>
            <a:ext cx="12192000" cy="3559708"/>
          </a:xfrm>
          <a:prstGeom prst="rect">
            <a:avLst/>
          </a:prstGeom>
        </p:spPr>
      </p:pic>
      <p:sp>
        <p:nvSpPr>
          <p:cNvPr id="8" name="TextBox 7">
            <a:extLst>
              <a:ext uri="{FF2B5EF4-FFF2-40B4-BE49-F238E27FC236}">
                <a16:creationId xmlns:a16="http://schemas.microsoft.com/office/drawing/2014/main" id="{AB352E1C-ED5C-4C37-AE46-98BC8685F841}"/>
              </a:ext>
            </a:extLst>
          </p:cNvPr>
          <p:cNvSpPr txBox="1"/>
          <p:nvPr/>
        </p:nvSpPr>
        <p:spPr>
          <a:xfrm>
            <a:off x="1386840" y="4399640"/>
            <a:ext cx="9723120" cy="1554272"/>
          </a:xfrm>
          <a:prstGeom prst="rect">
            <a:avLst/>
          </a:prstGeom>
          <a:noFill/>
        </p:spPr>
        <p:txBody>
          <a:bodyPr wrap="square" rtlCol="0">
            <a:spAutoFit/>
          </a:bodyPr>
          <a:lstStyle/>
          <a:p>
            <a:r>
              <a:rPr lang="en-IN" dirty="0"/>
              <a:t>We have collected our data through two sources-</a:t>
            </a:r>
          </a:p>
          <a:p>
            <a:pPr marL="457200" indent="-457200">
              <a:buAutoNum type="arabicPeriod"/>
            </a:pPr>
            <a:r>
              <a:rPr lang="en-IN" dirty="0"/>
              <a:t>By YouTube, as shown above from column E-L, collecting fields like  likes, dislikes, subscribers, comments, view count, time duration of the video, date of release for the video.</a:t>
            </a:r>
          </a:p>
          <a:p>
            <a:pPr marL="457200" indent="-457200">
              <a:buAutoNum type="arabicPeriod"/>
            </a:pPr>
            <a:r>
              <a:rPr lang="en-IN" dirty="0"/>
              <a:t>By google forms, given in column C and D, using the answers to our questionnaire about cuisines of our respective 4 states.</a:t>
            </a:r>
          </a:p>
        </p:txBody>
      </p:sp>
    </p:spTree>
    <p:extLst>
      <p:ext uri="{BB962C8B-B14F-4D97-AF65-F5344CB8AC3E}">
        <p14:creationId xmlns:p14="http://schemas.microsoft.com/office/powerpoint/2010/main" val="3202281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11009</TotalTime>
  <Words>2143</Words>
  <Application>Microsoft Office PowerPoint</Application>
  <PresentationFormat>Widescreen</PresentationFormat>
  <Paragraphs>119</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JetBrains Mono</vt:lpstr>
      <vt:lpstr>Times New Roman</vt:lpstr>
      <vt:lpstr>Wingdings</vt:lpstr>
      <vt:lpstr>Office Theme</vt:lpstr>
      <vt:lpstr>PowerPoint Presentation</vt:lpstr>
      <vt:lpstr> Minor Project – I  Identifying and promoting various traditional endangered cuisines of different states using Data Analysis</vt:lpstr>
      <vt:lpstr>INTRODUCTION</vt:lpstr>
      <vt:lpstr>MOTIVATION</vt:lpstr>
      <vt:lpstr>PROBLEM STATEMENT</vt:lpstr>
      <vt:lpstr>OBJECTIVE</vt:lpstr>
      <vt:lpstr>UML diagram</vt:lpstr>
      <vt:lpstr>METHODOLOGY</vt:lpstr>
      <vt:lpstr>DATA </vt:lpstr>
      <vt:lpstr>PowerPoint Presentation</vt:lpstr>
      <vt:lpstr>PowerPoint Presentation</vt:lpstr>
      <vt:lpstr>PowerPoint Presentation</vt:lpstr>
      <vt:lpstr>RESULT &amp; DISCUSSION</vt:lpstr>
      <vt:lpstr>PowerPoint Presentation</vt:lpstr>
      <vt:lpstr>RESULT &amp; DISCUSSION</vt:lpstr>
      <vt:lpstr>PowerPoint Presentation</vt:lpstr>
      <vt:lpstr>RESULT &amp; DISCUSSION</vt:lpstr>
      <vt:lpstr>PowerPoint Presentation</vt:lpstr>
      <vt:lpstr>RESULT &amp; DISCUSSION</vt:lpstr>
      <vt:lpstr>LINEAR REGRESSION GRAPH</vt:lpstr>
      <vt:lpstr>RESULT &amp; DISCUSSION</vt:lpstr>
      <vt:lpstr>APPLICATIONS &amp; FUTURE SCOPE  OF  PROJECT</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Strengthen the embankments</dc:title>
  <dc:creator>sk</dc:creator>
  <cp:lastModifiedBy>Tarun Pawriya</cp:lastModifiedBy>
  <cp:revision>671</cp:revision>
  <cp:lastPrinted>2017-08-16T11:40:20Z</cp:lastPrinted>
  <dcterms:created xsi:type="dcterms:W3CDTF">2017-08-14T08:34:40Z</dcterms:created>
  <dcterms:modified xsi:type="dcterms:W3CDTF">2021-12-09T03:20:44Z</dcterms:modified>
</cp:coreProperties>
</file>